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8" r:id="rId8"/>
    <p:sldId id="260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2" r:id="rId26"/>
    <p:sldId id="267" r:id="rId27"/>
    <p:sldId id="266" r:id="rId28"/>
    <p:sldId id="269" r:id="rId29"/>
    <p:sldId id="265" r:id="rId3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0EC5F7-1E93-46C6-9289-10ECAFEB8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C6F14E-787B-453C-9299-0C203EB71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F9BDF73-E675-4E68-8DE8-19BF264C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21. 07. 2025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998FBB-DD63-4389-8578-E8EA6474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F6BEA52-67E9-40E8-B1C1-75456018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676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F6C297-A6F8-4009-908F-1064CE0E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D633C09-4156-4449-864C-AEB2FCF30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3CBE5D9-D87B-4E2D-9F82-111B77B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21. 07. 2025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1E08FAA-CF9D-4623-A01E-F36F8BE3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225423F-D374-42FC-B470-03D8CC5D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373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375B4D2-A99C-4926-B7F0-5FB72E62A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82B9230-9744-44EF-8BB4-548566028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BA0734-AEE8-4EFE-9B2C-7B5A87AE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21. 07. 2025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17EB45-127C-4CAF-9786-993D6D09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6645C3-383C-4D30-B447-BE4B8BBA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702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D177A2-07F0-4566-B4C2-994327EA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601720-9379-4D41-B615-9637E847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7B38241-60B7-4071-A24C-8B4385DD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21. 07. 2025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F4CFD3-5DDA-4F9E-8EB1-B1732F61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1713D8-F628-4F32-A3D4-C6F489A1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7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6ED03B-971B-4525-88EA-9DE4748A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1F0C748-4E05-403B-B0EB-A79998F89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CA0BA2-28E0-4C80-BD23-545652DA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21. 07. 2025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A0EFF2C-D860-4037-B1CE-38710658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D93D52E-915A-4029-BA5A-1D0D04EA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944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9F82A6-57E3-4980-805D-733983F5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7699B9-0A96-458D-9A4F-BA7A6E257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8A8F174-48DA-49EF-AFE9-37560AF95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B6E5423-33BC-4BFF-9099-E229807A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21. 07. 2025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738B9C5-D608-48DE-ABA2-34698588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E196D42-CC87-4B50-AAC6-8E4C2D06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13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E8ED36-E070-44D2-B8F2-CC95CB5C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795EA25-2B9C-475E-9562-13A38CFC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018DC60-78B5-4D12-91F8-E5B47A434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740FCFA-EB2C-47FA-A15C-BEEC56655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22930D3-3068-4451-9B98-E4FC0F349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59960B2-29A4-4D1F-A22B-17470593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21. 07. 2025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3BA9E8F-32A1-4FC8-B075-3C686756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811169E-DEED-4AA2-BA0F-9742AB21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97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60BEDD-AC56-4EA3-A874-9152FB7F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4253338-FDA1-4E2F-967E-177DBF7D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21. 07. 2025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1E4C719-3C9F-4CCE-9B1B-D3C39593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5B91CAB-5BBE-4345-9AA6-6C21A9D8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55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367BA87-F3C1-4A33-A272-B5B4A074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21. 07. 2025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432FB5F-B352-4D43-9FFE-3E8D0E5F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7B5816A-0C79-40D6-8FB1-0EF8D2DD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6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2FC0F9-2FFC-402A-A26D-BB329ACD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094B0B-ECDC-496E-82B8-8123416C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BCDC0A0-FC23-4FEF-9226-143F368CC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15E24AC-310A-4E5C-84B9-6A14F1AC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21. 07. 2025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59B170-E098-4E54-A5E0-1B93AEAA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3FD3150-5A62-4255-A568-E38826ED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57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17D60B-EAE0-4A35-B044-E59E3AF4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A6DFCC3-E352-4017-9E79-57DDCB1D1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8959D3D-A899-426E-8620-3D9D4C939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3C657D9-7DCF-4198-B7CE-57FD34F2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21. 07. 2025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EC1E221-8B09-4B47-B547-A0A8B472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18B789F-6511-42F7-8FD8-E46C3A08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79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4F57C4D-90E8-4781-9D70-C7FCC427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95DE9EA-6854-4F08-A37C-0784DEC1A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CA5B71E-28E1-4FAF-B261-FBF7E7DBE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CDBE-4154-4763-8BAF-B928CCE08420}" type="datetimeFigureOut">
              <a:rPr lang="sl-SI" smtClean="0"/>
              <a:t>21. 07. 2025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D7A9A2-7706-4FB6-ACA8-C6B5A89B9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05DD4C-09E4-4AAC-9F04-DD1B93964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dall-e" TargetMode="External"/><Relationship Id="rId2" Type="http://schemas.openxmlformats.org/officeDocument/2006/relationships/hyperlink" Target="https://openai.com/chatgp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stability.ai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947B36-53D7-4B2C-A2E7-55E67C843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04608"/>
          </a:xfrm>
        </p:spPr>
        <p:txBody>
          <a:bodyPr>
            <a:normAutofit fontScale="90000"/>
          </a:bodyPr>
          <a:lstStyle/>
          <a:p>
            <a:r>
              <a:rPr lang="sl-SI" sz="4900" dirty="0"/>
              <a:t>Raziskovalni seminar 1:</a:t>
            </a:r>
            <a:br>
              <a:rPr lang="sl-SI" sz="4900" dirty="0"/>
            </a:br>
            <a:r>
              <a:rPr lang="sl-SI" dirty="0"/>
              <a:t>Generativna umetna inteligenca</a:t>
            </a:r>
            <a:br>
              <a:rPr lang="sl-SI" dirty="0"/>
            </a:br>
            <a:br>
              <a:rPr lang="sl-SI" dirty="0"/>
            </a:br>
            <a:r>
              <a:rPr lang="sl-SI" sz="4900" dirty="0"/>
              <a:t>(</a:t>
            </a:r>
            <a:r>
              <a:rPr lang="sl-SI" sz="4900" dirty="0" err="1"/>
              <a:t>Generative</a:t>
            </a:r>
            <a:r>
              <a:rPr lang="sl-SI" sz="4900" dirty="0"/>
              <a:t> </a:t>
            </a:r>
            <a:r>
              <a:rPr lang="sl-SI" sz="4900" dirty="0" err="1"/>
              <a:t>artifical</a:t>
            </a:r>
            <a:r>
              <a:rPr lang="sl-SI" sz="4900" dirty="0"/>
              <a:t> </a:t>
            </a:r>
            <a:r>
              <a:rPr lang="sl-SI" sz="4900" dirty="0" err="1"/>
              <a:t>intelligence</a:t>
            </a:r>
            <a:r>
              <a:rPr lang="sl-SI" sz="4900" dirty="0"/>
              <a:t>)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545938-EF15-4899-9917-F73F997F6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1"/>
            <a:ext cx="9144000" cy="2560636"/>
          </a:xfrm>
        </p:spPr>
        <p:txBody>
          <a:bodyPr>
            <a:normAutofit lnSpcReduction="10000"/>
          </a:bodyPr>
          <a:lstStyle/>
          <a:p>
            <a:endParaRPr lang="sl-SI" dirty="0"/>
          </a:p>
          <a:p>
            <a:r>
              <a:rPr lang="sl-SI" dirty="0"/>
              <a:t>Aljaž Gec</a:t>
            </a:r>
          </a:p>
          <a:p>
            <a:endParaRPr lang="sl-SI" dirty="0"/>
          </a:p>
          <a:p>
            <a:r>
              <a:rPr lang="sl-SI" dirty="0"/>
              <a:t>Mentorja: Alen </a:t>
            </a:r>
            <a:r>
              <a:rPr lang="sl-SI" dirty="0" err="1"/>
              <a:t>Andrlič</a:t>
            </a:r>
            <a:r>
              <a:rPr lang="sl-SI" dirty="0"/>
              <a:t> in dr. Tatjana </a:t>
            </a:r>
            <a:r>
              <a:rPr lang="sl-SI" dirty="0" err="1"/>
              <a:t>Zrimec</a:t>
            </a:r>
            <a:endParaRPr lang="sl-SI" dirty="0"/>
          </a:p>
          <a:p>
            <a:endParaRPr lang="sl-SI" dirty="0"/>
          </a:p>
          <a:p>
            <a:r>
              <a:rPr lang="sl-SI" dirty="0"/>
              <a:t>Koper, julij 2025</a:t>
            </a:r>
          </a:p>
        </p:txBody>
      </p:sp>
    </p:spTree>
    <p:extLst>
      <p:ext uri="{BB962C8B-B14F-4D97-AF65-F5344CB8AC3E}">
        <p14:creationId xmlns:p14="http://schemas.microsoft.com/office/powerpoint/2010/main" val="349584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A0EBA3-22C8-4BA2-AF4F-DACE530E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Reševanje programerske naloge v Javi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0112088-86AA-44C6-9934-AD463DF1A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Napiši program v programskem jeziku Java, ki preveri ali se v dani tabeli nahaja število 0. Če se število 0 nahaja v tabeli, naj program izpiše "se nahaja", če ne, naj izpiše "se ne nahaja". </a:t>
            </a:r>
            <a:r>
              <a:rPr lang="sl-SI" dirty="0" err="1"/>
              <a:t>int</a:t>
            </a:r>
            <a:r>
              <a:rPr lang="sl-SI" dirty="0"/>
              <a:t>[] </a:t>
            </a:r>
            <a:r>
              <a:rPr lang="sl-SI" dirty="0" err="1"/>
              <a:t>tab</a:t>
            </a:r>
            <a:r>
              <a:rPr lang="sl-SI" dirty="0"/>
              <a:t>={3,5,3,0,7,4,0,5,3};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8506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2E599B-59E8-471D-9533-06C768C9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Notepad LLM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4145EC-ED8D-4573-9AFB-499E9282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orodje naložimo datoteko programJava1.txt, kjer so zapisana navodila, kakšen program želimo.</a:t>
            </a:r>
          </a:p>
          <a:p>
            <a:endParaRPr lang="sl-SI" dirty="0"/>
          </a:p>
          <a:p>
            <a:r>
              <a:rPr lang="sl-SI" dirty="0"/>
              <a:t>Orodje nam vrne:</a:t>
            </a:r>
          </a:p>
          <a:p>
            <a:r>
              <a:rPr lang="sl-SI" dirty="0"/>
              <a:t>Seveda, z veseljem vam lahko pomagam z informacijami iz virov in našega pogovora.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016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98732E-2197-4647-A29D-70FDAA9E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BD0CEC-8CDF-447F-B2B9-820179C7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 podlagi navodil v viru lahko napišemo program v programskem jeziku Java. Vir navaja, da naj program preveri, ali se v dani tabeli nahaja število 0. Vir določa tudi specifično tabelo, ki naj se uporabi:</a:t>
            </a:r>
          </a:p>
          <a:p>
            <a:endParaRPr lang="sl-SI" dirty="0"/>
          </a:p>
          <a:p>
            <a:r>
              <a:rPr lang="sl-SI" dirty="0" err="1"/>
              <a:t>int</a:t>
            </a:r>
            <a:r>
              <a:rPr lang="sl-SI" dirty="0"/>
              <a:t>[] </a:t>
            </a:r>
            <a:r>
              <a:rPr lang="sl-SI" dirty="0" err="1"/>
              <a:t>tab</a:t>
            </a:r>
            <a:r>
              <a:rPr lang="sl-SI" dirty="0"/>
              <a:t>={3,5,3,0,7,4,0,5,3};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960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550388-4BD6-49FD-BE4B-09DB6A8C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DFCCB8-907F-46AE-9C8E-E40CD1745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Vir določa, da naj program izpiše "</a:t>
            </a:r>
            <a:r>
              <a:rPr lang="sl-SI" b="1" dirty="0"/>
              <a:t>se nahaja</a:t>
            </a:r>
            <a:r>
              <a:rPr lang="sl-SI" dirty="0"/>
              <a:t>", če se število 0 najde v tabeli. Če se število 0 ne najde v tabeli, naj program izpiše "</a:t>
            </a:r>
            <a:r>
              <a:rPr lang="sl-SI" b="1" dirty="0"/>
              <a:t>se ne nahaja</a:t>
            </a:r>
            <a:r>
              <a:rPr lang="sl-SI" dirty="0"/>
              <a:t>".</a:t>
            </a:r>
          </a:p>
          <a:p>
            <a:endParaRPr lang="sl-SI" dirty="0"/>
          </a:p>
          <a:p>
            <a:r>
              <a:rPr lang="sl-SI" dirty="0"/>
              <a:t>Spodaj je predlog Java programa, ki sledi tem navodilom in uporablja tabelo, navedeno v viru: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517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69B2F1-43C7-48E5-9B24-71ECC4C7D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1845"/>
            <a:ext cx="10515600" cy="56451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3600" dirty="0" err="1"/>
              <a:t>public</a:t>
            </a:r>
            <a:r>
              <a:rPr lang="sl-SI" sz="3600" dirty="0"/>
              <a:t> </a:t>
            </a:r>
            <a:r>
              <a:rPr lang="sl-SI" sz="3600" dirty="0" err="1"/>
              <a:t>class</a:t>
            </a:r>
            <a:r>
              <a:rPr lang="sl-SI" sz="3600" dirty="0"/>
              <a:t> </a:t>
            </a:r>
            <a:r>
              <a:rPr lang="sl-SI" sz="3600" dirty="0" err="1"/>
              <a:t>PreveriNicle</a:t>
            </a:r>
            <a:r>
              <a:rPr lang="sl-SI" sz="3600" dirty="0"/>
              <a:t> {</a:t>
            </a:r>
          </a:p>
          <a:p>
            <a:pPr marL="0" indent="0">
              <a:buNone/>
            </a:pPr>
            <a:r>
              <a:rPr lang="sl-SI" sz="3600" dirty="0"/>
              <a:t>    </a:t>
            </a:r>
            <a:r>
              <a:rPr lang="sl-SI" sz="3600" dirty="0" err="1"/>
              <a:t>public</a:t>
            </a:r>
            <a:r>
              <a:rPr lang="sl-SI" sz="3600" dirty="0"/>
              <a:t> </a:t>
            </a:r>
            <a:r>
              <a:rPr lang="sl-SI" sz="3600" dirty="0" err="1"/>
              <a:t>static</a:t>
            </a:r>
            <a:r>
              <a:rPr lang="sl-SI" sz="3600" dirty="0"/>
              <a:t> </a:t>
            </a:r>
            <a:r>
              <a:rPr lang="sl-SI" sz="3600" dirty="0" err="1"/>
              <a:t>void</a:t>
            </a:r>
            <a:r>
              <a:rPr lang="sl-SI" sz="3600" dirty="0"/>
              <a:t> </a:t>
            </a:r>
            <a:r>
              <a:rPr lang="sl-SI" sz="3600" dirty="0" err="1"/>
              <a:t>main</a:t>
            </a:r>
            <a:r>
              <a:rPr lang="sl-SI" sz="3600" dirty="0"/>
              <a:t>(</a:t>
            </a:r>
            <a:r>
              <a:rPr lang="sl-SI" sz="3600" dirty="0" err="1"/>
              <a:t>String</a:t>
            </a:r>
            <a:r>
              <a:rPr lang="sl-SI" sz="3600" dirty="0"/>
              <a:t>[] </a:t>
            </a:r>
            <a:r>
              <a:rPr lang="sl-SI" sz="3600" dirty="0" err="1"/>
              <a:t>args</a:t>
            </a:r>
            <a:r>
              <a:rPr lang="sl-SI" sz="3600" dirty="0"/>
              <a:t>) {</a:t>
            </a:r>
          </a:p>
          <a:p>
            <a:pPr marL="0" indent="0">
              <a:buNone/>
            </a:pPr>
            <a:r>
              <a:rPr lang="sl-SI" sz="3600" dirty="0"/>
              <a:t>        // Tabela, določena v viru</a:t>
            </a:r>
          </a:p>
          <a:p>
            <a:pPr marL="0" indent="0">
              <a:buNone/>
            </a:pPr>
            <a:r>
              <a:rPr lang="sl-SI" sz="3600" dirty="0"/>
              <a:t>        </a:t>
            </a:r>
            <a:r>
              <a:rPr lang="sl-SI" sz="3600" dirty="0" err="1"/>
              <a:t>int</a:t>
            </a:r>
            <a:r>
              <a:rPr lang="sl-SI" sz="3600" dirty="0"/>
              <a:t>[] </a:t>
            </a:r>
            <a:r>
              <a:rPr lang="sl-SI" sz="3600" dirty="0" err="1"/>
              <a:t>tab</a:t>
            </a:r>
            <a:r>
              <a:rPr lang="sl-SI" sz="3600" dirty="0"/>
              <a:t> = {3, 5, 3, 0, 7, 4, 0, 5, 3};</a:t>
            </a:r>
          </a:p>
          <a:p>
            <a:pPr marL="0" indent="0">
              <a:buNone/>
            </a:pPr>
            <a:r>
              <a:rPr lang="sl-SI" sz="3600" dirty="0"/>
              <a:t> </a:t>
            </a:r>
          </a:p>
          <a:p>
            <a:pPr marL="0" indent="0">
              <a:buNone/>
            </a:pPr>
            <a:r>
              <a:rPr lang="sl-SI" sz="3600" dirty="0"/>
              <a:t>        // Spremenljivka za sledenje, ali smo našli ničlo</a:t>
            </a:r>
          </a:p>
          <a:p>
            <a:pPr marL="0" indent="0">
              <a:buNone/>
            </a:pPr>
            <a:r>
              <a:rPr lang="sl-SI" sz="3600" dirty="0"/>
              <a:t>        </a:t>
            </a:r>
            <a:r>
              <a:rPr lang="sl-SI" sz="3600" dirty="0" err="1"/>
              <a:t>boolean</a:t>
            </a:r>
            <a:r>
              <a:rPr lang="sl-SI" sz="3600" dirty="0"/>
              <a:t> </a:t>
            </a:r>
            <a:r>
              <a:rPr lang="sl-SI" sz="3600" dirty="0" err="1"/>
              <a:t>najdenaNula</a:t>
            </a:r>
            <a:r>
              <a:rPr lang="sl-SI" sz="3600" dirty="0"/>
              <a:t> = </a:t>
            </a:r>
            <a:r>
              <a:rPr lang="sl-SI" sz="3600" dirty="0" err="1"/>
              <a:t>false</a:t>
            </a:r>
            <a:r>
              <a:rPr lang="sl-SI" sz="3600" dirty="0"/>
              <a:t>;</a:t>
            </a:r>
          </a:p>
          <a:p>
            <a:pPr marL="0" indent="0">
              <a:buNone/>
            </a:pPr>
            <a:r>
              <a:rPr lang="sl-SI" sz="3600" dirty="0"/>
              <a:t> </a:t>
            </a:r>
          </a:p>
          <a:p>
            <a:pPr marL="0" indent="0">
              <a:buNone/>
            </a:pPr>
            <a:r>
              <a:rPr lang="sl-SI" sz="3600" dirty="0"/>
              <a:t>        // Preverimo vsak element v tabeli</a:t>
            </a:r>
          </a:p>
          <a:p>
            <a:pPr marL="0" indent="0">
              <a:buNone/>
            </a:pPr>
            <a:r>
              <a:rPr lang="sl-SI" sz="3600" dirty="0"/>
              <a:t>        </a:t>
            </a:r>
            <a:r>
              <a:rPr lang="sl-SI" sz="3600" dirty="0" err="1"/>
              <a:t>for</a:t>
            </a:r>
            <a:r>
              <a:rPr lang="sl-SI" sz="3600" dirty="0"/>
              <a:t> (</a:t>
            </a:r>
            <a:r>
              <a:rPr lang="sl-SI" sz="3600" dirty="0" err="1"/>
              <a:t>int</a:t>
            </a:r>
            <a:r>
              <a:rPr lang="sl-SI" sz="3600" dirty="0"/>
              <a:t> i = 0; i &lt; </a:t>
            </a:r>
            <a:r>
              <a:rPr lang="sl-SI" sz="3600" dirty="0" err="1"/>
              <a:t>tab.length</a:t>
            </a:r>
            <a:r>
              <a:rPr lang="sl-SI" sz="3600" dirty="0"/>
              <a:t>; i++) {</a:t>
            </a:r>
          </a:p>
          <a:p>
            <a:pPr marL="0" indent="0">
              <a:buNone/>
            </a:pPr>
            <a:r>
              <a:rPr lang="sl-SI" sz="3600" dirty="0"/>
              <a:t>            </a:t>
            </a:r>
            <a:r>
              <a:rPr lang="sl-SI" sz="3600" dirty="0" err="1"/>
              <a:t>if</a:t>
            </a:r>
            <a:r>
              <a:rPr lang="sl-SI" sz="3600" dirty="0"/>
              <a:t> (</a:t>
            </a:r>
            <a:r>
              <a:rPr lang="sl-SI" sz="3600" dirty="0" err="1"/>
              <a:t>tab</a:t>
            </a:r>
            <a:r>
              <a:rPr lang="sl-SI" sz="3600" dirty="0"/>
              <a:t>[i] == 0) {</a:t>
            </a:r>
          </a:p>
          <a:p>
            <a:pPr marL="0" indent="0">
              <a:buNone/>
            </a:pPr>
            <a:r>
              <a:rPr lang="sl-SI" sz="3600" dirty="0"/>
              <a:t>                </a:t>
            </a:r>
            <a:r>
              <a:rPr lang="sl-SI" sz="3600" dirty="0" err="1"/>
              <a:t>najdenaNula</a:t>
            </a:r>
            <a:r>
              <a:rPr lang="sl-SI" sz="3600" dirty="0"/>
              <a:t> = </a:t>
            </a:r>
            <a:r>
              <a:rPr lang="sl-SI" sz="3600" dirty="0" err="1"/>
              <a:t>true</a:t>
            </a:r>
            <a:r>
              <a:rPr lang="sl-SI" sz="3600" dirty="0"/>
              <a:t>;</a:t>
            </a:r>
          </a:p>
          <a:p>
            <a:pPr marL="0" indent="0">
              <a:buNone/>
            </a:pPr>
            <a:r>
              <a:rPr lang="sl-SI" sz="3600" dirty="0"/>
              <a:t>                // Lahko prekinemo iskanje takoj, ko najdemo prvo ničlo</a:t>
            </a:r>
          </a:p>
          <a:p>
            <a:pPr marL="0" indent="0">
              <a:buNone/>
            </a:pPr>
            <a:r>
              <a:rPr lang="sl-SI" sz="3600" dirty="0"/>
              <a:t>                </a:t>
            </a:r>
            <a:r>
              <a:rPr lang="sl-SI" sz="3600" dirty="0" err="1"/>
              <a:t>break</a:t>
            </a:r>
            <a:r>
              <a:rPr lang="sl-SI" sz="3600" dirty="0"/>
              <a:t>;</a:t>
            </a:r>
          </a:p>
          <a:p>
            <a:pPr marL="0" indent="0">
              <a:buNone/>
            </a:pPr>
            <a:r>
              <a:rPr lang="sl-SI" sz="3600" dirty="0"/>
              <a:t>            }</a:t>
            </a:r>
          </a:p>
          <a:p>
            <a:pPr marL="0" indent="0">
              <a:buNone/>
            </a:pPr>
            <a:r>
              <a:rPr lang="sl-SI" sz="3600" dirty="0"/>
              <a:t>        }</a:t>
            </a:r>
          </a:p>
          <a:p>
            <a:pPr marL="0" indent="0">
              <a:buNone/>
            </a:pPr>
            <a:r>
              <a:rPr lang="sl-SI" sz="3600" dirty="0"/>
              <a:t> </a:t>
            </a:r>
          </a:p>
          <a:p>
            <a:pPr marL="0" indent="0">
              <a:buNone/>
            </a:pPr>
            <a:r>
              <a:rPr lang="sl-SI" sz="3600" dirty="0"/>
              <a:t>        // Izpišemo rezultat glede na to, ali smo našli ničlo, kot zahteva vir</a:t>
            </a:r>
          </a:p>
          <a:p>
            <a:pPr marL="0" indent="0">
              <a:buNone/>
            </a:pPr>
            <a:r>
              <a:rPr lang="sl-SI" sz="3600" dirty="0"/>
              <a:t>        </a:t>
            </a:r>
            <a:r>
              <a:rPr lang="sl-SI" sz="3600" dirty="0" err="1"/>
              <a:t>if</a:t>
            </a:r>
            <a:r>
              <a:rPr lang="sl-SI" sz="3600" dirty="0"/>
              <a:t> (</a:t>
            </a:r>
            <a:r>
              <a:rPr lang="sl-SI" sz="3600" dirty="0" err="1"/>
              <a:t>najdenaNula</a:t>
            </a:r>
            <a:r>
              <a:rPr lang="sl-SI" sz="3600" dirty="0"/>
              <a:t>) {</a:t>
            </a:r>
          </a:p>
          <a:p>
            <a:pPr marL="0" indent="0">
              <a:buNone/>
            </a:pPr>
            <a:r>
              <a:rPr lang="sl-SI" sz="3600" dirty="0"/>
              <a:t>            </a:t>
            </a:r>
            <a:r>
              <a:rPr lang="sl-SI" sz="3600" dirty="0" err="1"/>
              <a:t>System.out.println</a:t>
            </a:r>
            <a:r>
              <a:rPr lang="sl-SI" sz="3600" dirty="0"/>
              <a:t>("se nahaja");</a:t>
            </a:r>
          </a:p>
          <a:p>
            <a:pPr marL="0" indent="0">
              <a:buNone/>
            </a:pPr>
            <a:r>
              <a:rPr lang="sl-SI" sz="3600" dirty="0"/>
              <a:t>        } </a:t>
            </a:r>
            <a:r>
              <a:rPr lang="sl-SI" sz="3600" dirty="0" err="1"/>
              <a:t>else</a:t>
            </a:r>
            <a:r>
              <a:rPr lang="sl-SI" sz="3600" dirty="0"/>
              <a:t> {</a:t>
            </a:r>
          </a:p>
          <a:p>
            <a:pPr marL="0" indent="0">
              <a:buNone/>
            </a:pPr>
            <a:r>
              <a:rPr lang="sl-SI" sz="3600" dirty="0"/>
              <a:t>            </a:t>
            </a:r>
            <a:r>
              <a:rPr lang="sl-SI" sz="3600" dirty="0" err="1"/>
              <a:t>System.out.println</a:t>
            </a:r>
            <a:r>
              <a:rPr lang="sl-SI" sz="3600" dirty="0"/>
              <a:t>("se ne nahaja");</a:t>
            </a:r>
          </a:p>
          <a:p>
            <a:pPr marL="0" indent="0">
              <a:buNone/>
            </a:pPr>
            <a:r>
              <a:rPr lang="sl-SI" sz="3600" dirty="0"/>
              <a:t>        }</a:t>
            </a:r>
          </a:p>
          <a:p>
            <a:pPr marL="0" indent="0">
              <a:buNone/>
            </a:pPr>
            <a:r>
              <a:rPr lang="sl-SI" sz="3600" dirty="0"/>
              <a:t>    }</a:t>
            </a:r>
          </a:p>
          <a:p>
            <a:pPr marL="0" indent="0">
              <a:buNone/>
            </a:pPr>
            <a:r>
              <a:rPr lang="sl-SI" sz="3600" dirty="0"/>
              <a:t>}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884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1F15B0-0615-410F-8842-511B19EF5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60AC6C-C291-46DE-A931-26B9E81DA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Ta program najprej deklarira tabelo </a:t>
            </a:r>
            <a:r>
              <a:rPr lang="sl-SI" dirty="0" err="1"/>
              <a:t>tab</a:t>
            </a:r>
            <a:r>
              <a:rPr lang="sl-SI" dirty="0"/>
              <a:t> z vrednostmi iz vira. Nato se z zanko preveri vsak element tabele. Če se najde element, ki je enak 0, se nastavi zastavica </a:t>
            </a:r>
            <a:r>
              <a:rPr lang="sl-SI" dirty="0" err="1"/>
              <a:t>najdenaNula</a:t>
            </a:r>
            <a:r>
              <a:rPr lang="sl-SI" dirty="0"/>
              <a:t> na </a:t>
            </a:r>
            <a:r>
              <a:rPr lang="sl-SI" dirty="0" err="1"/>
              <a:t>true</a:t>
            </a:r>
            <a:r>
              <a:rPr lang="sl-SI" dirty="0"/>
              <a:t>, in zanka se prekine. Na koncu program preveri vrednost te zastavice in izpiše ustrezno sporočilo ("se nahaja" ali "se ne nahaja"), natanko tako, kot je določeno v viru.</a:t>
            </a:r>
          </a:p>
        </p:txBody>
      </p:sp>
    </p:spTree>
    <p:extLst>
      <p:ext uri="{BB962C8B-B14F-4D97-AF65-F5344CB8AC3E}">
        <p14:creationId xmlns:p14="http://schemas.microsoft.com/office/powerpoint/2010/main" val="351591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6B9039-4522-44B1-81D2-17391357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Deep </a:t>
            </a:r>
            <a:r>
              <a:rPr lang="sl-SI" dirty="0" err="1"/>
              <a:t>seek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3852A1-D83F-4CBC-AB0E-47B5F14E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Enaka navodila sem vstavil v orodje Deep </a:t>
            </a:r>
            <a:r>
              <a:rPr lang="sl-SI" dirty="0" err="1"/>
              <a:t>seek</a:t>
            </a:r>
            <a:r>
              <a:rPr lang="sl-SI" dirty="0"/>
              <a:t>, ki je vrnilo enak odgovor.</a:t>
            </a:r>
          </a:p>
          <a:p>
            <a:endParaRPr lang="sl-SI" dirty="0"/>
          </a:p>
          <a:p>
            <a:r>
              <a:rPr lang="sl-SI" dirty="0"/>
              <a:t>Tukaj je program v Java, ki preveri, ali se v dani tabeli nahaja število 0, in izpiše ustrezno sporočilo: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214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80406D-D6B3-4CBA-8FD6-BDBB471D6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869"/>
            <a:ext cx="10515600" cy="57290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/>
              <a:t>public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 </a:t>
            </a:r>
            <a:r>
              <a:rPr lang="sl-SI" dirty="0" err="1"/>
              <a:t>PreveriNicle</a:t>
            </a:r>
            <a:r>
              <a:rPr lang="sl-SI" dirty="0"/>
              <a:t> {</a:t>
            </a:r>
          </a:p>
          <a:p>
            <a:pPr marL="0" indent="0">
              <a:buNone/>
            </a:pPr>
            <a:r>
              <a:rPr lang="sl-SI" dirty="0"/>
              <a:t>    </a:t>
            </a:r>
            <a:r>
              <a:rPr lang="sl-SI" dirty="0" err="1"/>
              <a:t>public</a:t>
            </a:r>
            <a:r>
              <a:rPr lang="sl-SI" dirty="0"/>
              <a:t> </a:t>
            </a:r>
            <a:r>
              <a:rPr lang="sl-SI" dirty="0" err="1"/>
              <a:t>static</a:t>
            </a:r>
            <a:r>
              <a:rPr lang="sl-SI" dirty="0"/>
              <a:t> </a:t>
            </a:r>
            <a:r>
              <a:rPr lang="sl-SI" dirty="0" err="1"/>
              <a:t>void</a:t>
            </a:r>
            <a:r>
              <a:rPr lang="sl-SI" dirty="0"/>
              <a:t> </a:t>
            </a:r>
            <a:r>
              <a:rPr lang="sl-SI" dirty="0" err="1"/>
              <a:t>main</a:t>
            </a:r>
            <a:r>
              <a:rPr lang="sl-SI" dirty="0"/>
              <a:t>(</a:t>
            </a:r>
            <a:r>
              <a:rPr lang="sl-SI" dirty="0" err="1"/>
              <a:t>String</a:t>
            </a:r>
            <a:r>
              <a:rPr lang="sl-SI" dirty="0"/>
              <a:t>[] </a:t>
            </a:r>
            <a:r>
              <a:rPr lang="sl-SI" dirty="0" err="1"/>
              <a:t>args</a:t>
            </a:r>
            <a:r>
              <a:rPr lang="sl-SI" dirty="0"/>
              <a:t>) {</a:t>
            </a:r>
          </a:p>
          <a:p>
            <a:pPr marL="0" indent="0">
              <a:buNone/>
            </a:pPr>
            <a:r>
              <a:rPr lang="sl-SI" dirty="0"/>
              <a:t>        </a:t>
            </a:r>
            <a:r>
              <a:rPr lang="sl-SI" dirty="0" err="1"/>
              <a:t>int</a:t>
            </a:r>
            <a:r>
              <a:rPr lang="sl-SI" dirty="0"/>
              <a:t>[] </a:t>
            </a:r>
            <a:r>
              <a:rPr lang="sl-SI" dirty="0" err="1"/>
              <a:t>tab</a:t>
            </a:r>
            <a:r>
              <a:rPr lang="sl-SI" dirty="0"/>
              <a:t> = {3, 5, 3, 0, 7, 4, 0, 5, 3};</a:t>
            </a:r>
          </a:p>
          <a:p>
            <a:pPr marL="0" indent="0">
              <a:buNone/>
            </a:pPr>
            <a:r>
              <a:rPr lang="sl-SI" dirty="0"/>
              <a:t>        </a:t>
            </a:r>
            <a:r>
              <a:rPr lang="sl-SI" dirty="0" err="1"/>
              <a:t>boolean</a:t>
            </a:r>
            <a:r>
              <a:rPr lang="sl-SI" dirty="0"/>
              <a:t> </a:t>
            </a:r>
            <a:r>
              <a:rPr lang="sl-SI" dirty="0" err="1"/>
              <a:t>najdenaNicla</a:t>
            </a:r>
            <a:r>
              <a:rPr lang="sl-SI" dirty="0"/>
              <a:t> = </a:t>
            </a:r>
            <a:r>
              <a:rPr lang="sl-SI" dirty="0" err="1"/>
              <a:t>false</a:t>
            </a:r>
            <a:r>
              <a:rPr lang="sl-SI" dirty="0"/>
              <a:t>;</a:t>
            </a:r>
          </a:p>
          <a:p>
            <a:pPr marL="0" indent="0">
              <a:buNone/>
            </a:pPr>
            <a:r>
              <a:rPr lang="sl-SI" dirty="0"/>
              <a:t>        </a:t>
            </a:r>
          </a:p>
          <a:p>
            <a:pPr marL="0" indent="0">
              <a:buNone/>
            </a:pPr>
            <a:r>
              <a:rPr lang="sl-SI" dirty="0"/>
              <a:t>        </a:t>
            </a:r>
            <a:r>
              <a:rPr lang="sl-SI" dirty="0" err="1"/>
              <a:t>for</a:t>
            </a:r>
            <a:r>
              <a:rPr lang="sl-SI" dirty="0"/>
              <a:t> (</a:t>
            </a:r>
            <a:r>
              <a:rPr lang="sl-SI" dirty="0" err="1"/>
              <a:t>int</a:t>
            </a:r>
            <a:r>
              <a:rPr lang="sl-SI" dirty="0"/>
              <a:t> </a:t>
            </a:r>
            <a:r>
              <a:rPr lang="sl-SI" dirty="0" err="1"/>
              <a:t>stevilo</a:t>
            </a:r>
            <a:r>
              <a:rPr lang="sl-SI" dirty="0"/>
              <a:t> : </a:t>
            </a:r>
            <a:r>
              <a:rPr lang="sl-SI" dirty="0" err="1"/>
              <a:t>tab</a:t>
            </a:r>
            <a:r>
              <a:rPr lang="sl-SI" dirty="0"/>
              <a:t>) {</a:t>
            </a:r>
          </a:p>
          <a:p>
            <a:pPr marL="0" indent="0">
              <a:buNone/>
            </a:pPr>
            <a:r>
              <a:rPr lang="sl-SI" dirty="0"/>
              <a:t>            </a:t>
            </a:r>
            <a:r>
              <a:rPr lang="sl-SI" dirty="0" err="1"/>
              <a:t>if</a:t>
            </a:r>
            <a:r>
              <a:rPr lang="sl-SI" dirty="0"/>
              <a:t> (</a:t>
            </a:r>
            <a:r>
              <a:rPr lang="sl-SI" dirty="0" err="1"/>
              <a:t>stevilo</a:t>
            </a:r>
            <a:r>
              <a:rPr lang="sl-SI" dirty="0"/>
              <a:t> == 0) {</a:t>
            </a:r>
          </a:p>
          <a:p>
            <a:pPr marL="0" indent="0">
              <a:buNone/>
            </a:pPr>
            <a:r>
              <a:rPr lang="sl-SI" dirty="0"/>
              <a:t>                </a:t>
            </a:r>
            <a:r>
              <a:rPr lang="sl-SI" dirty="0" err="1"/>
              <a:t>najdenaNicla</a:t>
            </a:r>
            <a:r>
              <a:rPr lang="sl-SI" dirty="0"/>
              <a:t> = </a:t>
            </a:r>
            <a:r>
              <a:rPr lang="sl-SI" dirty="0" err="1"/>
              <a:t>true</a:t>
            </a:r>
            <a:r>
              <a:rPr lang="sl-SI" dirty="0"/>
              <a:t>;</a:t>
            </a:r>
          </a:p>
          <a:p>
            <a:pPr marL="0" indent="0">
              <a:buNone/>
            </a:pPr>
            <a:r>
              <a:rPr lang="sl-SI" dirty="0"/>
              <a:t>                </a:t>
            </a:r>
            <a:r>
              <a:rPr lang="sl-SI" dirty="0" err="1"/>
              <a:t>break</a:t>
            </a:r>
            <a:r>
              <a:rPr lang="sl-SI" dirty="0"/>
              <a:t>;</a:t>
            </a:r>
          </a:p>
          <a:p>
            <a:pPr marL="0" indent="0">
              <a:buNone/>
            </a:pPr>
            <a:r>
              <a:rPr lang="sl-SI" dirty="0"/>
              <a:t>            }</a:t>
            </a:r>
          </a:p>
          <a:p>
            <a:pPr marL="0" indent="0">
              <a:buNone/>
            </a:pPr>
            <a:r>
              <a:rPr lang="sl-SI" dirty="0"/>
              <a:t>        }</a:t>
            </a:r>
          </a:p>
          <a:p>
            <a:pPr marL="0" indent="0">
              <a:buNone/>
            </a:pPr>
            <a:r>
              <a:rPr lang="sl-SI" dirty="0"/>
              <a:t>        </a:t>
            </a:r>
          </a:p>
          <a:p>
            <a:pPr marL="0" indent="0">
              <a:buNone/>
            </a:pPr>
            <a:r>
              <a:rPr lang="sl-SI" dirty="0"/>
              <a:t>        </a:t>
            </a:r>
            <a:r>
              <a:rPr lang="sl-SI" dirty="0" err="1"/>
              <a:t>if</a:t>
            </a:r>
            <a:r>
              <a:rPr lang="sl-SI" dirty="0"/>
              <a:t> (</a:t>
            </a:r>
            <a:r>
              <a:rPr lang="sl-SI" dirty="0" err="1"/>
              <a:t>najdenaNicla</a:t>
            </a:r>
            <a:r>
              <a:rPr lang="sl-SI" dirty="0"/>
              <a:t>) {</a:t>
            </a:r>
          </a:p>
          <a:p>
            <a:pPr marL="0" indent="0">
              <a:buNone/>
            </a:pPr>
            <a:r>
              <a:rPr lang="sl-SI" dirty="0"/>
              <a:t>            </a:t>
            </a:r>
            <a:r>
              <a:rPr lang="sl-SI" dirty="0" err="1"/>
              <a:t>System.out.println</a:t>
            </a:r>
            <a:r>
              <a:rPr lang="sl-SI" dirty="0"/>
              <a:t>("se nahaja");</a:t>
            </a:r>
          </a:p>
          <a:p>
            <a:pPr marL="0" indent="0">
              <a:buNone/>
            </a:pPr>
            <a:r>
              <a:rPr lang="sl-SI" dirty="0"/>
              <a:t>        } </a:t>
            </a:r>
            <a:r>
              <a:rPr lang="sl-SI" dirty="0" err="1"/>
              <a:t>else</a:t>
            </a:r>
            <a:r>
              <a:rPr lang="sl-SI" dirty="0"/>
              <a:t> {</a:t>
            </a:r>
          </a:p>
          <a:p>
            <a:pPr marL="0" indent="0">
              <a:buNone/>
            </a:pPr>
            <a:r>
              <a:rPr lang="sl-SI" dirty="0"/>
              <a:t>            </a:t>
            </a:r>
            <a:r>
              <a:rPr lang="sl-SI" dirty="0" err="1"/>
              <a:t>System.out.println</a:t>
            </a:r>
            <a:r>
              <a:rPr lang="sl-SI" dirty="0"/>
              <a:t>("se ne nahaja");</a:t>
            </a:r>
          </a:p>
          <a:p>
            <a:pPr marL="0" indent="0">
              <a:buNone/>
            </a:pPr>
            <a:r>
              <a:rPr lang="sl-SI" dirty="0"/>
              <a:t>        }</a:t>
            </a:r>
          </a:p>
          <a:p>
            <a:pPr marL="0" indent="0">
              <a:buNone/>
            </a:pPr>
            <a:r>
              <a:rPr lang="sl-SI" dirty="0"/>
              <a:t>    }</a:t>
            </a:r>
          </a:p>
          <a:p>
            <a:pPr marL="0" indent="0">
              <a:buNone/>
            </a:pPr>
            <a:r>
              <a:rPr lang="sl-SI" dirty="0"/>
              <a:t>}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813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F81A81-F0B0-414C-85D0-D12E9BECE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853"/>
            <a:ext cx="10515600" cy="5673110"/>
          </a:xfrm>
        </p:spPr>
        <p:txBody>
          <a:bodyPr/>
          <a:lstStyle/>
          <a:p>
            <a:r>
              <a:rPr lang="sl-SI" dirty="0"/>
              <a:t>Ta program:</a:t>
            </a:r>
          </a:p>
          <a:p>
            <a:r>
              <a:rPr lang="sl-SI" dirty="0"/>
              <a:t>1. Ustvari tabelo celih števil `</a:t>
            </a:r>
            <a:r>
              <a:rPr lang="sl-SI" dirty="0" err="1"/>
              <a:t>tab</a:t>
            </a:r>
            <a:r>
              <a:rPr lang="sl-SI" dirty="0"/>
              <a:t>`</a:t>
            </a:r>
          </a:p>
          <a:p>
            <a:r>
              <a:rPr lang="sl-SI" dirty="0"/>
              <a:t>2. Uporabi spremenljivko `</a:t>
            </a:r>
            <a:r>
              <a:rPr lang="sl-SI" dirty="0" err="1"/>
              <a:t>najdenaNicla</a:t>
            </a:r>
            <a:r>
              <a:rPr lang="sl-SI" dirty="0"/>
              <a:t>`, da sledi, ali smo našli 0</a:t>
            </a:r>
          </a:p>
          <a:p>
            <a:r>
              <a:rPr lang="sl-SI" dirty="0"/>
              <a:t>3. S `</a:t>
            </a:r>
            <a:r>
              <a:rPr lang="sl-SI" dirty="0" err="1"/>
              <a:t>for</a:t>
            </a:r>
            <a:r>
              <a:rPr lang="sl-SI" dirty="0"/>
              <a:t>` zanko pregleda vsak element tabele</a:t>
            </a:r>
          </a:p>
          <a:p>
            <a:r>
              <a:rPr lang="sl-SI" dirty="0"/>
              <a:t>4. Če najde element z vrednostjo 0, nastavi `</a:t>
            </a:r>
            <a:r>
              <a:rPr lang="sl-SI" dirty="0" err="1"/>
              <a:t>najdenaNicla</a:t>
            </a:r>
            <a:r>
              <a:rPr lang="sl-SI" dirty="0"/>
              <a:t>` na `</a:t>
            </a:r>
            <a:r>
              <a:rPr lang="sl-SI" dirty="0" err="1"/>
              <a:t>true</a:t>
            </a:r>
            <a:r>
              <a:rPr lang="sl-SI" dirty="0"/>
              <a:t>` in prekine zanko</a:t>
            </a:r>
          </a:p>
          <a:p>
            <a:r>
              <a:rPr lang="sl-SI" dirty="0"/>
              <a:t>5. Na koncu preveri vrednost `</a:t>
            </a:r>
            <a:r>
              <a:rPr lang="sl-SI" dirty="0" err="1"/>
              <a:t>najdenaNicla</a:t>
            </a:r>
            <a:r>
              <a:rPr lang="sl-SI" dirty="0"/>
              <a:t>` in izpiše ustrezno sporočilo.</a:t>
            </a:r>
          </a:p>
          <a:p>
            <a:r>
              <a:rPr lang="sl-SI" dirty="0"/>
              <a:t>Ker tabela vsebuje število 0, bo program izpisal "se nahaja".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8267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CC243A-736B-4FEA-929A-8E177086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E31FF6-C6DF-415D-8217-70020CBA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D405BA9-CCB6-4F23-94B3-8E0B59E7D4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199" y="905034"/>
            <a:ext cx="10515599" cy="49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B24FD5-5C83-4F6C-97CB-82C49693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Poglavja predstavitve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1819AD-F5C3-40C5-A348-8F92E8E50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je generativna umetna inteligenca</a:t>
            </a:r>
          </a:p>
          <a:p>
            <a:r>
              <a:rPr lang="sl-SI" dirty="0"/>
              <a:t>Kako deluje generativna umetna inteligenca?</a:t>
            </a:r>
          </a:p>
          <a:p>
            <a:r>
              <a:rPr lang="sl-SI" dirty="0"/>
              <a:t>Primer uporabe generativne umetne inteligence v praksi</a:t>
            </a:r>
          </a:p>
          <a:p>
            <a:r>
              <a:rPr lang="sl-SI" dirty="0"/>
              <a:t>Področja uporabe generativne umetne inteligence</a:t>
            </a:r>
          </a:p>
          <a:p>
            <a:r>
              <a:rPr lang="sl-SI" dirty="0"/>
              <a:t>Prihodnost razvoja generativne umetne inteligence</a:t>
            </a:r>
          </a:p>
          <a:p>
            <a:r>
              <a:rPr lang="sl-SI" dirty="0"/>
              <a:t>Zaključek</a:t>
            </a:r>
          </a:p>
        </p:txBody>
      </p:sp>
    </p:spTree>
    <p:extLst>
      <p:ext uri="{BB962C8B-B14F-4D97-AF65-F5344CB8AC3E}">
        <p14:creationId xmlns:p14="http://schemas.microsoft.com/office/powerpoint/2010/main" val="79952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7F2DD-D033-48A0-9F7F-5739F3F3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26DDE1-38F9-4FC8-9BFD-0E02AF324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Če podrobno pregledamo kodo, lahko opazimo, da nam orodje Deep </a:t>
            </a:r>
            <a:r>
              <a:rPr lang="sl-SI" dirty="0" err="1"/>
              <a:t>seek</a:t>
            </a:r>
            <a:r>
              <a:rPr lang="sl-SI" dirty="0"/>
              <a:t> v kodo vstavi tudi komentarje, da je lažje razumljiva. </a:t>
            </a:r>
          </a:p>
          <a:p>
            <a:endParaRPr lang="sl-SI" dirty="0"/>
          </a:p>
          <a:p>
            <a:r>
              <a:rPr lang="sl-SI" dirty="0"/>
              <a:t>Programa sta zelo podobna, oba deklarirata spremenljivko </a:t>
            </a:r>
            <a:r>
              <a:rPr lang="sl-SI" dirty="0" err="1"/>
              <a:t>tab</a:t>
            </a:r>
            <a:r>
              <a:rPr lang="sl-SI" dirty="0"/>
              <a:t>, ki hrani enodimenzionalno tabelo pozitivnih celih števil in spremenljivko </a:t>
            </a:r>
            <a:r>
              <a:rPr lang="sl-SI" dirty="0" err="1"/>
              <a:t>najdenaNula</a:t>
            </a:r>
            <a:r>
              <a:rPr lang="sl-SI" dirty="0"/>
              <a:t> (oziroma </a:t>
            </a:r>
            <a:r>
              <a:rPr lang="sl-SI" dirty="0" err="1"/>
              <a:t>najdenaNicla</a:t>
            </a:r>
            <a:r>
              <a:rPr lang="sl-SI" dirty="0"/>
              <a:t> v primeru Notepad LLM).</a:t>
            </a:r>
          </a:p>
        </p:txBody>
      </p:sp>
    </p:spTree>
    <p:extLst>
      <p:ext uri="{BB962C8B-B14F-4D97-AF65-F5344CB8AC3E}">
        <p14:creationId xmlns:p14="http://schemas.microsoft.com/office/powerpoint/2010/main" val="442066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C7FDD9-3F15-4BE1-8AB6-D6F845DA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Chat GPT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E7A91F-1ED9-42D2-B348-E8B2A165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Orodje Chat GPT mi vrne naslednji rezultat.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2044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4629BC-28D8-4B6C-B682-8CC59E50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837"/>
            <a:ext cx="10515600" cy="56171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dirty="0" err="1"/>
              <a:t>public</a:t>
            </a:r>
            <a:r>
              <a:rPr lang="sl-SI" dirty="0"/>
              <a:t> </a:t>
            </a:r>
            <a:r>
              <a:rPr lang="sl-SI" dirty="0" err="1"/>
              <a:t>class</a:t>
            </a:r>
            <a:r>
              <a:rPr lang="sl-SI" dirty="0"/>
              <a:t> </a:t>
            </a:r>
            <a:r>
              <a:rPr lang="sl-SI" dirty="0" err="1"/>
              <a:t>PreveriNulo</a:t>
            </a:r>
            <a:r>
              <a:rPr lang="sl-SI" dirty="0"/>
              <a:t> {</a:t>
            </a:r>
          </a:p>
          <a:p>
            <a:pPr marL="0" indent="0">
              <a:buNone/>
            </a:pPr>
            <a:r>
              <a:rPr lang="sl-SI" dirty="0"/>
              <a:t>    </a:t>
            </a:r>
            <a:r>
              <a:rPr lang="sl-SI" dirty="0" err="1"/>
              <a:t>public</a:t>
            </a:r>
            <a:r>
              <a:rPr lang="sl-SI" dirty="0"/>
              <a:t> </a:t>
            </a:r>
            <a:r>
              <a:rPr lang="sl-SI" dirty="0" err="1"/>
              <a:t>static</a:t>
            </a:r>
            <a:r>
              <a:rPr lang="sl-SI" dirty="0"/>
              <a:t> </a:t>
            </a:r>
            <a:r>
              <a:rPr lang="sl-SI" dirty="0" err="1"/>
              <a:t>void</a:t>
            </a:r>
            <a:r>
              <a:rPr lang="sl-SI" dirty="0"/>
              <a:t> </a:t>
            </a:r>
            <a:r>
              <a:rPr lang="sl-SI" dirty="0" err="1"/>
              <a:t>main</a:t>
            </a:r>
            <a:r>
              <a:rPr lang="sl-SI" dirty="0"/>
              <a:t>(</a:t>
            </a:r>
            <a:r>
              <a:rPr lang="sl-SI" dirty="0" err="1"/>
              <a:t>String</a:t>
            </a:r>
            <a:r>
              <a:rPr lang="sl-SI" dirty="0"/>
              <a:t>[] </a:t>
            </a:r>
            <a:r>
              <a:rPr lang="sl-SI" dirty="0" err="1"/>
              <a:t>args</a:t>
            </a:r>
            <a:r>
              <a:rPr lang="sl-SI" dirty="0"/>
              <a:t>) {</a:t>
            </a:r>
          </a:p>
          <a:p>
            <a:pPr marL="0" indent="0">
              <a:buNone/>
            </a:pPr>
            <a:r>
              <a:rPr lang="sl-SI" dirty="0"/>
              <a:t>        </a:t>
            </a:r>
            <a:r>
              <a:rPr lang="sl-SI" dirty="0" err="1"/>
              <a:t>int</a:t>
            </a:r>
            <a:r>
              <a:rPr lang="sl-SI" dirty="0"/>
              <a:t>[] </a:t>
            </a:r>
            <a:r>
              <a:rPr lang="sl-SI" dirty="0" err="1"/>
              <a:t>tab</a:t>
            </a:r>
            <a:r>
              <a:rPr lang="sl-SI" dirty="0"/>
              <a:t> = {3, 5, 3, 0, 7, 4, 0, 5, 3};</a:t>
            </a:r>
          </a:p>
          <a:p>
            <a:pPr marL="0" indent="0">
              <a:buNone/>
            </a:pPr>
            <a:r>
              <a:rPr lang="sl-SI" dirty="0"/>
              <a:t>        </a:t>
            </a:r>
            <a:r>
              <a:rPr lang="sl-SI" dirty="0" err="1"/>
              <a:t>boolean</a:t>
            </a:r>
            <a:r>
              <a:rPr lang="sl-SI" dirty="0"/>
              <a:t> </a:t>
            </a:r>
            <a:r>
              <a:rPr lang="sl-SI" dirty="0" err="1"/>
              <a:t>vsebujeNulo</a:t>
            </a:r>
            <a:r>
              <a:rPr lang="sl-SI" dirty="0"/>
              <a:t> = </a:t>
            </a:r>
            <a:r>
              <a:rPr lang="sl-SI" dirty="0" err="1"/>
              <a:t>false</a:t>
            </a:r>
            <a:r>
              <a:rPr lang="sl-SI" dirty="0"/>
              <a:t>;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        </a:t>
            </a:r>
            <a:r>
              <a:rPr lang="sl-SI" dirty="0" err="1"/>
              <a:t>for</a:t>
            </a:r>
            <a:r>
              <a:rPr lang="sl-SI" dirty="0"/>
              <a:t> (</a:t>
            </a:r>
            <a:r>
              <a:rPr lang="sl-SI" dirty="0" err="1"/>
              <a:t>int</a:t>
            </a:r>
            <a:r>
              <a:rPr lang="sl-SI" dirty="0"/>
              <a:t> </a:t>
            </a:r>
            <a:r>
              <a:rPr lang="sl-SI" dirty="0" err="1"/>
              <a:t>stevilo</a:t>
            </a:r>
            <a:r>
              <a:rPr lang="sl-SI" dirty="0"/>
              <a:t> : </a:t>
            </a:r>
            <a:r>
              <a:rPr lang="sl-SI" dirty="0" err="1"/>
              <a:t>tab</a:t>
            </a:r>
            <a:r>
              <a:rPr lang="sl-SI" dirty="0"/>
              <a:t>) {</a:t>
            </a:r>
          </a:p>
          <a:p>
            <a:pPr marL="0" indent="0">
              <a:buNone/>
            </a:pPr>
            <a:r>
              <a:rPr lang="sl-SI" dirty="0"/>
              <a:t>            </a:t>
            </a:r>
            <a:r>
              <a:rPr lang="sl-SI" dirty="0" err="1"/>
              <a:t>if</a:t>
            </a:r>
            <a:r>
              <a:rPr lang="sl-SI" dirty="0"/>
              <a:t> (</a:t>
            </a:r>
            <a:r>
              <a:rPr lang="sl-SI" dirty="0" err="1"/>
              <a:t>stevilo</a:t>
            </a:r>
            <a:r>
              <a:rPr lang="sl-SI" dirty="0"/>
              <a:t> == 0) {</a:t>
            </a:r>
          </a:p>
          <a:p>
            <a:pPr marL="0" indent="0">
              <a:buNone/>
            </a:pPr>
            <a:r>
              <a:rPr lang="sl-SI" dirty="0"/>
              <a:t>                </a:t>
            </a:r>
            <a:r>
              <a:rPr lang="sl-SI" dirty="0" err="1"/>
              <a:t>vsebujeNulo</a:t>
            </a:r>
            <a:r>
              <a:rPr lang="sl-SI" dirty="0"/>
              <a:t> = </a:t>
            </a:r>
            <a:r>
              <a:rPr lang="sl-SI" dirty="0" err="1"/>
              <a:t>true</a:t>
            </a:r>
            <a:r>
              <a:rPr lang="sl-SI" dirty="0"/>
              <a:t>;</a:t>
            </a:r>
          </a:p>
          <a:p>
            <a:pPr marL="0" indent="0">
              <a:buNone/>
            </a:pPr>
            <a:r>
              <a:rPr lang="sl-SI" dirty="0"/>
              <a:t>                </a:t>
            </a:r>
            <a:r>
              <a:rPr lang="sl-SI" dirty="0" err="1"/>
              <a:t>break</a:t>
            </a:r>
            <a:r>
              <a:rPr lang="sl-SI" dirty="0"/>
              <a:t>;</a:t>
            </a:r>
          </a:p>
          <a:p>
            <a:pPr marL="0" indent="0">
              <a:buNone/>
            </a:pPr>
            <a:r>
              <a:rPr lang="sl-SI" dirty="0"/>
              <a:t>            }</a:t>
            </a:r>
          </a:p>
          <a:p>
            <a:pPr marL="0" indent="0">
              <a:buNone/>
            </a:pPr>
            <a:r>
              <a:rPr lang="sl-SI" dirty="0"/>
              <a:t>        }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        </a:t>
            </a:r>
            <a:r>
              <a:rPr lang="sl-SI" dirty="0" err="1"/>
              <a:t>if</a:t>
            </a:r>
            <a:r>
              <a:rPr lang="sl-SI" dirty="0"/>
              <a:t> (</a:t>
            </a:r>
            <a:r>
              <a:rPr lang="sl-SI" dirty="0" err="1"/>
              <a:t>vsebujeNulo</a:t>
            </a:r>
            <a:r>
              <a:rPr lang="sl-SI" dirty="0"/>
              <a:t>) {</a:t>
            </a:r>
          </a:p>
          <a:p>
            <a:pPr marL="0" indent="0">
              <a:buNone/>
            </a:pPr>
            <a:r>
              <a:rPr lang="sl-SI" dirty="0"/>
              <a:t>            </a:t>
            </a:r>
            <a:r>
              <a:rPr lang="sl-SI" dirty="0" err="1"/>
              <a:t>System.out.println</a:t>
            </a:r>
            <a:r>
              <a:rPr lang="sl-SI" dirty="0"/>
              <a:t>("se nahaja");</a:t>
            </a:r>
          </a:p>
          <a:p>
            <a:pPr marL="0" indent="0">
              <a:buNone/>
            </a:pPr>
            <a:r>
              <a:rPr lang="sl-SI" dirty="0"/>
              <a:t>        } </a:t>
            </a:r>
            <a:r>
              <a:rPr lang="sl-SI" dirty="0" err="1"/>
              <a:t>else</a:t>
            </a:r>
            <a:r>
              <a:rPr lang="sl-SI" dirty="0"/>
              <a:t> {</a:t>
            </a:r>
          </a:p>
          <a:p>
            <a:pPr marL="0" indent="0">
              <a:buNone/>
            </a:pPr>
            <a:r>
              <a:rPr lang="sl-SI" dirty="0"/>
              <a:t>            </a:t>
            </a:r>
            <a:r>
              <a:rPr lang="sl-SI" dirty="0" err="1"/>
              <a:t>System.out.println</a:t>
            </a:r>
            <a:r>
              <a:rPr lang="sl-SI" dirty="0"/>
              <a:t>("se ne nahaja");</a:t>
            </a:r>
          </a:p>
          <a:p>
            <a:pPr marL="0" indent="0">
              <a:buNone/>
            </a:pPr>
            <a:r>
              <a:rPr lang="sl-SI" dirty="0"/>
              <a:t>        }</a:t>
            </a:r>
          </a:p>
          <a:p>
            <a:pPr marL="0" indent="0">
              <a:buNone/>
            </a:pPr>
            <a:r>
              <a:rPr lang="sl-SI" dirty="0"/>
              <a:t>    }</a:t>
            </a:r>
          </a:p>
          <a:p>
            <a:pPr marL="0" indent="0">
              <a:buNone/>
            </a:pPr>
            <a:r>
              <a:rPr lang="sl-SI" dirty="0"/>
              <a:t>}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8954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89B657-63B7-4F68-BC2A-F1206D1E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B4E3DFB-700B-4A4A-94E5-310DC2498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47306"/>
            <a:ext cx="10515600" cy="56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86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FA7CC3-35DA-4644-902E-36F21EAC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34ACB6-DFAF-4656-BC88-1C19B292C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Koda, generirana z orodjem Chat GPT je skoraj identična kodi, ki jo je generiralo orodje Deep </a:t>
            </a:r>
            <a:r>
              <a:rPr lang="sl-SI" dirty="0" err="1"/>
              <a:t>seek</a:t>
            </a:r>
            <a:r>
              <a:rPr lang="sl-SI" dirty="0"/>
              <a:t> (slika 2). Koda se razlikuje le v imenu razreda ter imenu spremenljivke, ki se postavi v primeru, da tabela vsebuje število 0. Tudi število vrstic kode je enako (19).</a:t>
            </a:r>
          </a:p>
        </p:txBody>
      </p:sp>
    </p:spTree>
    <p:extLst>
      <p:ext uri="{BB962C8B-B14F-4D97-AF65-F5344CB8AC3E}">
        <p14:creationId xmlns:p14="http://schemas.microsoft.com/office/powerpoint/2010/main" val="4022990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929698-4281-4B07-BFA7-96D19CCA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Področja uporabe generativne umetne inteligence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85C01EF-C688-4A74-9571-AC8551588B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7080272" cy="39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Pisanje vsebin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(blogi, oglasi, knjige)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Podpora strankam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chatboti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Umetnost in dizajn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(grafike, ilustracije)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Izobraževanje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(razlage, kvizi)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Programiranje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(pisanje </a:t>
            </a:r>
            <a:r>
              <a:rPr kumimoji="0" lang="sl-SI" altLang="sl-SI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in popravljanje 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kode)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Zabava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(generiranje glasbe, zgodb, iger, videa)</a:t>
            </a:r>
          </a:p>
        </p:txBody>
      </p:sp>
    </p:spTree>
    <p:extLst>
      <p:ext uri="{BB962C8B-B14F-4D97-AF65-F5344CB8AC3E}">
        <p14:creationId xmlns:p14="http://schemas.microsoft.com/office/powerpoint/2010/main" val="3175837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0CF763-7AB9-4155-8269-8252B784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Prihodnost razvoja generativne umetne inteligence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F2E77B-18FF-4D2A-9CEC-33B72D7DB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err="1"/>
              <a:t>Večmodalni</a:t>
            </a:r>
            <a:r>
              <a:rPr lang="sl-SI" b="1" dirty="0"/>
              <a:t> modeli</a:t>
            </a:r>
            <a:r>
              <a:rPr lang="sl-SI" dirty="0"/>
              <a:t> (združevanje besedila, slike, zvoka in videa v en model).</a:t>
            </a:r>
          </a:p>
          <a:p>
            <a:endParaRPr lang="sl-SI" b="1" dirty="0"/>
          </a:p>
          <a:p>
            <a:r>
              <a:rPr lang="sl-SI" b="1" dirty="0"/>
              <a:t>Boljši nadzor in etična uporaba</a:t>
            </a:r>
            <a:r>
              <a:rPr lang="sl-SI" dirty="0"/>
              <a:t> – Manj pristranskosti in večja varnost.</a:t>
            </a:r>
          </a:p>
          <a:p>
            <a:endParaRPr lang="sl-SI" b="1" dirty="0"/>
          </a:p>
          <a:p>
            <a:r>
              <a:rPr lang="sl-SI" b="1" dirty="0"/>
              <a:t>Lokalno delovanje modelov</a:t>
            </a:r>
            <a:r>
              <a:rPr lang="sl-SI" dirty="0"/>
              <a:t> – AI bo deloval neposredno na uporabnikovih napravah brez potrebe po internetu.</a:t>
            </a:r>
          </a:p>
        </p:txBody>
      </p:sp>
    </p:spTree>
    <p:extLst>
      <p:ext uri="{BB962C8B-B14F-4D97-AF65-F5344CB8AC3E}">
        <p14:creationId xmlns:p14="http://schemas.microsoft.com/office/powerpoint/2010/main" val="16868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BFDB6A-D2E6-44A5-BBE9-7451F045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CF4ADE-A708-44EE-A003-D4C5894D5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Generativni modeli, kot sta </a:t>
            </a:r>
            <a:r>
              <a:rPr lang="sl-SI" b="1" dirty="0" err="1"/>
              <a:t>ChatGPT</a:t>
            </a:r>
            <a:r>
              <a:rPr lang="sl-SI" dirty="0"/>
              <a:t> in </a:t>
            </a:r>
            <a:r>
              <a:rPr lang="sl-SI" b="1" dirty="0" err="1"/>
              <a:t>Stable</a:t>
            </a:r>
            <a:r>
              <a:rPr lang="sl-SI" b="1" dirty="0"/>
              <a:t> </a:t>
            </a:r>
            <a:r>
              <a:rPr lang="sl-SI" b="1" dirty="0" err="1"/>
              <a:t>Diffusion</a:t>
            </a:r>
            <a:r>
              <a:rPr lang="sl-SI" dirty="0"/>
              <a:t>, temeljijo na različnih principih, a oba omogočata neverjetne napredke v ustvarjanju različnih vsebin. </a:t>
            </a:r>
          </a:p>
          <a:p>
            <a:pPr marL="0" indent="0">
              <a:buNone/>
            </a:pPr>
            <a:r>
              <a:rPr lang="sl-SI" dirty="0"/>
              <a:t>Medtem ko </a:t>
            </a:r>
            <a:r>
              <a:rPr lang="sl-SI" b="1" dirty="0" err="1"/>
              <a:t>ChatGPT</a:t>
            </a:r>
            <a:r>
              <a:rPr lang="sl-SI" b="1" dirty="0"/>
              <a:t> </a:t>
            </a:r>
            <a:r>
              <a:rPr lang="sl-SI" dirty="0"/>
              <a:t>poganja dialog in avtomatizira pisanje, </a:t>
            </a:r>
            <a:r>
              <a:rPr lang="sl-SI" b="1" dirty="0" err="1"/>
              <a:t>Stable</a:t>
            </a:r>
            <a:r>
              <a:rPr lang="sl-SI" b="1" dirty="0"/>
              <a:t> </a:t>
            </a:r>
            <a:r>
              <a:rPr lang="sl-SI" b="1" dirty="0" err="1"/>
              <a:t>Diffusion</a:t>
            </a:r>
            <a:r>
              <a:rPr lang="sl-SI" b="1" dirty="0"/>
              <a:t> </a:t>
            </a:r>
            <a:r>
              <a:rPr lang="sl-SI" dirty="0"/>
              <a:t>odpira nove možnosti na področju vizualne umetnosti. Z nenehnim razvojem bomo v prihodnosti videli še močnejše, hitrejše in bolj prilagojene modele.</a:t>
            </a:r>
          </a:p>
        </p:txBody>
      </p:sp>
    </p:spTree>
    <p:extLst>
      <p:ext uri="{BB962C8B-B14F-4D97-AF65-F5344CB8AC3E}">
        <p14:creationId xmlns:p14="http://schemas.microsoft.com/office/powerpoint/2010/main" val="4217434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28D96A-EF78-49A9-B983-00D31A30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in uporabljena literatura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89DE9A-078C-4774-A3B0-0C39ABB93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[1] </a:t>
            </a:r>
            <a:r>
              <a:rPr lang="sl-SI" dirty="0" err="1"/>
              <a:t>OpenAI</a:t>
            </a:r>
            <a:r>
              <a:rPr lang="sl-SI" dirty="0"/>
              <a:t>. </a:t>
            </a:r>
            <a:r>
              <a:rPr lang="sl-SI" dirty="0" err="1"/>
              <a:t>ChatGPT</a:t>
            </a:r>
            <a:r>
              <a:rPr lang="sl-SI" dirty="0"/>
              <a:t> [</a:t>
            </a:r>
            <a:r>
              <a:rPr lang="sl-SI" dirty="0" err="1"/>
              <a:t>Online</a:t>
            </a:r>
            <a:r>
              <a:rPr lang="sl-SI" dirty="0"/>
              <a:t>]. Dosegljivo: </a:t>
            </a:r>
            <a:r>
              <a:rPr lang="sl-SI" dirty="0">
                <a:hlinkClick r:id="rId2"/>
              </a:rPr>
              <a:t>https://openai.com/chatgpt</a:t>
            </a:r>
            <a:r>
              <a:rPr lang="sl-SI" dirty="0"/>
              <a:t> [</a:t>
            </a:r>
            <a:r>
              <a:rPr lang="sl-SI" dirty="0" err="1"/>
              <a:t>Dostopano</a:t>
            </a:r>
            <a:r>
              <a:rPr lang="sl-SI" dirty="0"/>
              <a:t>: 5. april 2025].</a:t>
            </a:r>
          </a:p>
          <a:p>
            <a:r>
              <a:rPr lang="sl-SI" dirty="0"/>
              <a:t>[2] </a:t>
            </a:r>
            <a:r>
              <a:rPr lang="sl-SI" dirty="0" err="1"/>
              <a:t>OpenAI</a:t>
            </a:r>
            <a:r>
              <a:rPr lang="sl-SI" dirty="0"/>
              <a:t>. DALL·E [</a:t>
            </a:r>
            <a:r>
              <a:rPr lang="sl-SI" dirty="0" err="1"/>
              <a:t>Online</a:t>
            </a:r>
            <a:r>
              <a:rPr lang="sl-SI" dirty="0"/>
              <a:t>]. Dosegljivo: </a:t>
            </a:r>
            <a:r>
              <a:rPr lang="sl-SI" dirty="0">
                <a:hlinkClick r:id="rId3"/>
              </a:rPr>
              <a:t>https://openai.com/dall-e</a:t>
            </a:r>
            <a:r>
              <a:rPr lang="sl-SI" dirty="0"/>
              <a:t> [</a:t>
            </a:r>
            <a:r>
              <a:rPr lang="sl-SI" dirty="0" err="1"/>
              <a:t>Dostopano</a:t>
            </a:r>
            <a:r>
              <a:rPr lang="sl-SI" dirty="0"/>
              <a:t>: 5. april 2025].</a:t>
            </a:r>
          </a:p>
          <a:p>
            <a:r>
              <a:rPr lang="sl-SI" dirty="0"/>
              <a:t>[3] </a:t>
            </a:r>
            <a:r>
              <a:rPr lang="sl-SI" dirty="0" err="1"/>
              <a:t>Stability</a:t>
            </a:r>
            <a:r>
              <a:rPr lang="sl-SI" dirty="0"/>
              <a:t> AI. </a:t>
            </a:r>
            <a:r>
              <a:rPr lang="sl-SI" dirty="0" err="1"/>
              <a:t>Stable</a:t>
            </a:r>
            <a:r>
              <a:rPr lang="sl-SI" dirty="0"/>
              <a:t> </a:t>
            </a:r>
            <a:r>
              <a:rPr lang="sl-SI" dirty="0" err="1"/>
              <a:t>Diffusion</a:t>
            </a:r>
            <a:r>
              <a:rPr lang="sl-SI" dirty="0"/>
              <a:t> [</a:t>
            </a:r>
            <a:r>
              <a:rPr lang="sl-SI" dirty="0" err="1"/>
              <a:t>Online</a:t>
            </a:r>
            <a:r>
              <a:rPr lang="sl-SI" dirty="0"/>
              <a:t>]. Dosegljivo: </a:t>
            </a:r>
            <a:r>
              <a:rPr lang="sl-SI" dirty="0">
                <a:hlinkClick r:id="rId4"/>
              </a:rPr>
              <a:t>https://stability.ai</a:t>
            </a:r>
            <a:r>
              <a:rPr lang="sl-SI" dirty="0"/>
              <a:t> [</a:t>
            </a:r>
            <a:r>
              <a:rPr lang="sl-SI" dirty="0" err="1"/>
              <a:t>Dostopano</a:t>
            </a:r>
            <a:r>
              <a:rPr lang="sl-SI" dirty="0"/>
              <a:t>: 5. april 2025].</a:t>
            </a:r>
          </a:p>
          <a:p>
            <a:r>
              <a:rPr lang="sl-SI" dirty="0"/>
              <a:t>[4] Google </a:t>
            </a:r>
            <a:r>
              <a:rPr lang="sl-SI" dirty="0" err="1"/>
              <a:t>DeepMind</a:t>
            </a:r>
            <a:r>
              <a:rPr lang="sl-SI" dirty="0"/>
              <a:t>. </a:t>
            </a:r>
            <a:r>
              <a:rPr lang="sl-SI" dirty="0" err="1"/>
              <a:t>Gemini</a:t>
            </a:r>
            <a:r>
              <a:rPr lang="sl-SI" dirty="0"/>
              <a:t> (AI model) [</a:t>
            </a:r>
            <a:r>
              <a:rPr lang="sl-SI" dirty="0" err="1"/>
              <a:t>Online</a:t>
            </a:r>
            <a:r>
              <a:rPr lang="sl-SI" dirty="0"/>
              <a:t>]. Dosegljivo: https://deepmind.google/technologies/gemini [</a:t>
            </a:r>
            <a:r>
              <a:rPr lang="sl-SI" dirty="0" err="1"/>
              <a:t>Dostopano</a:t>
            </a:r>
            <a:r>
              <a:rPr lang="sl-SI" dirty="0"/>
              <a:t>: 5. april 2025].</a:t>
            </a:r>
          </a:p>
          <a:p>
            <a:r>
              <a:rPr lang="sl-SI" dirty="0"/>
              <a:t>[5] </a:t>
            </a:r>
            <a:r>
              <a:rPr lang="sl-SI" dirty="0" err="1"/>
              <a:t>Anthropic</a:t>
            </a:r>
            <a:r>
              <a:rPr lang="sl-SI" dirty="0"/>
              <a:t>. Claude – </a:t>
            </a:r>
            <a:r>
              <a:rPr lang="sl-SI" dirty="0" err="1"/>
              <a:t>Constitutional</a:t>
            </a:r>
            <a:r>
              <a:rPr lang="sl-SI" dirty="0"/>
              <a:t> AI [</a:t>
            </a:r>
            <a:r>
              <a:rPr lang="sl-SI" dirty="0" err="1"/>
              <a:t>Online</a:t>
            </a:r>
            <a:r>
              <a:rPr lang="sl-SI" dirty="0"/>
              <a:t>]. Dosegljivo: https://www.anthropic.com/index/claude [</a:t>
            </a:r>
            <a:r>
              <a:rPr lang="sl-SI" dirty="0" err="1"/>
              <a:t>Dostopano</a:t>
            </a:r>
            <a:r>
              <a:rPr lang="sl-SI" dirty="0"/>
              <a:t>: 5. april 2025].</a:t>
            </a:r>
          </a:p>
          <a:p>
            <a:r>
              <a:rPr lang="sl-SI" dirty="0"/>
              <a:t>[6] Pixabay.com. Umetniške slike brez avtorskih pravic [</a:t>
            </a:r>
            <a:r>
              <a:rPr lang="sl-SI" dirty="0" err="1"/>
              <a:t>Online</a:t>
            </a:r>
            <a:r>
              <a:rPr lang="sl-SI" dirty="0"/>
              <a:t>]. Dosegljivo: </a:t>
            </a:r>
            <a:r>
              <a:rPr lang="sl-SI" dirty="0">
                <a:hlinkClick r:id="rId5"/>
              </a:rPr>
              <a:t>https://pixabay.com</a:t>
            </a:r>
            <a:r>
              <a:rPr lang="sl-SI" dirty="0"/>
              <a:t> [</a:t>
            </a:r>
            <a:r>
              <a:rPr lang="sl-SI" dirty="0" err="1"/>
              <a:t>Dostopano</a:t>
            </a:r>
            <a:r>
              <a:rPr lang="sl-SI" dirty="0"/>
              <a:t>: 5. april 2025].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067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BF8BF5-879E-4C8E-A5BA-39340C78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sl-SI" dirty="0"/>
              <a:t>Hvala za pozornost! </a:t>
            </a:r>
            <a:r>
              <a:rPr lang="sl-SI" dirty="0">
                <a:sym typeface="Wingdings" panose="05000000000000000000" pitchFamily="2" charset="2"/>
              </a:rPr>
              <a:t>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663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FC10D-EDAF-4712-A0FA-1C73880C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generativna umetna inteligenca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C2B262-C7CA-42AA-9519-3C9983B26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b="1" dirty="0"/>
              <a:t>Generativna umetna inteligenca</a:t>
            </a:r>
            <a:r>
              <a:rPr lang="sl-SI" sz="3000" dirty="0"/>
              <a:t> je vrsta umetne inteligence, ki zna </a:t>
            </a:r>
            <a:r>
              <a:rPr lang="sl-SI" sz="3000" b="1" dirty="0"/>
              <a:t>ustvarjati nove vsebine</a:t>
            </a:r>
            <a:r>
              <a:rPr lang="sl-SI" sz="3000" dirty="0"/>
              <a:t>. To so lahko: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sz="3000" b="1" dirty="0"/>
              <a:t>besedila</a:t>
            </a:r>
            <a:r>
              <a:rPr lang="sl-SI" sz="3000" dirty="0"/>
              <a:t> (članki, zgodbe, e-pošte),</a:t>
            </a:r>
          </a:p>
          <a:p>
            <a:r>
              <a:rPr lang="sl-SI" sz="3000" b="1" dirty="0"/>
              <a:t>slike</a:t>
            </a:r>
            <a:r>
              <a:rPr lang="sl-SI" sz="3000" dirty="0"/>
              <a:t> (umetnine, fotografije, logotipi),</a:t>
            </a:r>
          </a:p>
          <a:p>
            <a:r>
              <a:rPr lang="sl-SI" sz="3000" b="1" dirty="0"/>
              <a:t>programska koda</a:t>
            </a:r>
            <a:r>
              <a:rPr lang="sl-SI" sz="3000" dirty="0"/>
              <a:t> (pisanje delov kode v različnih programskih jezikih)</a:t>
            </a:r>
          </a:p>
          <a:p>
            <a:r>
              <a:rPr lang="sl-SI" sz="3000" b="1" dirty="0"/>
              <a:t>glasba</a:t>
            </a:r>
            <a:r>
              <a:rPr lang="sl-SI" sz="3000" dirty="0"/>
              <a:t>, </a:t>
            </a:r>
            <a:r>
              <a:rPr lang="sl-SI" sz="3000" b="1" dirty="0"/>
              <a:t>video</a:t>
            </a:r>
            <a:r>
              <a:rPr lang="sl-SI" sz="3000" dirty="0"/>
              <a:t>, </a:t>
            </a:r>
            <a:r>
              <a:rPr lang="sl-SI" sz="3000" b="1" dirty="0"/>
              <a:t>programska koda</a:t>
            </a:r>
            <a:r>
              <a:rPr lang="sl-SI" sz="3000" dirty="0"/>
              <a:t>, </a:t>
            </a:r>
            <a:r>
              <a:rPr lang="sl-SI" sz="3000" b="1" dirty="0"/>
              <a:t>3D modeli</a:t>
            </a:r>
            <a:r>
              <a:rPr lang="sl-SI" sz="3000" dirty="0"/>
              <a:t> in še več.</a:t>
            </a:r>
          </a:p>
        </p:txBody>
      </p:sp>
    </p:spTree>
    <p:extLst>
      <p:ext uri="{BB962C8B-B14F-4D97-AF65-F5344CB8AC3E}">
        <p14:creationId xmlns:p14="http://schemas.microsoft.com/office/powerpoint/2010/main" val="82175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01CF87-22EB-477B-A374-3C6A1FF0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FB3237-591A-4FAC-9B0A-0659E877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🧠 Ključna razlika je v tem, da generativna umetna inteligenca </a:t>
            </a:r>
            <a:r>
              <a:rPr lang="sl-SI" i="1" dirty="0"/>
              <a:t>ne le prepozna</a:t>
            </a:r>
            <a:r>
              <a:rPr lang="sl-SI" dirty="0"/>
              <a:t> podatkov, ampak jih zna tudi </a:t>
            </a:r>
            <a:r>
              <a:rPr lang="sl-SI" b="1" dirty="0"/>
              <a:t>ustvariti</a:t>
            </a:r>
            <a:r>
              <a:rPr lang="sl-SI" dirty="0"/>
              <a:t> – kot nekakšen digitalni umetnik ali pisatelj.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1FAB3ED-0961-4A87-939D-3FC207C8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40" y="1876584"/>
            <a:ext cx="3825240" cy="3825240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9EAEBE7C-2DD4-43E2-9C55-5B201AFD9698}"/>
              </a:ext>
            </a:extLst>
          </p:cNvPr>
          <p:cNvSpPr/>
          <p:nvPr/>
        </p:nvSpPr>
        <p:spPr>
          <a:xfrm>
            <a:off x="4536440" y="5754727"/>
            <a:ext cx="18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Foto: pixabay.com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126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F2E04F-0CAD-4904-8F31-85A11781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52DC95B9-ACAF-49C8-A2F0-2666B117A684}"/>
              </a:ext>
            </a:extLst>
          </p:cNvPr>
          <p:cNvSpPr/>
          <p:nvPr/>
        </p:nvSpPr>
        <p:spPr>
          <a:xfrm>
            <a:off x="2211961" y="5604669"/>
            <a:ext cx="18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Foto: pixabay.com</a:t>
            </a:r>
            <a:endParaRPr lang="da-DK" dirty="0"/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7A1CE2C5-E1D8-4021-AB4E-331FDD4C4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61" y="1253331"/>
            <a:ext cx="7768078" cy="4351338"/>
          </a:xfrm>
        </p:spPr>
      </p:pic>
    </p:spTree>
    <p:extLst>
      <p:ext uri="{BB962C8B-B14F-4D97-AF65-F5344CB8AC3E}">
        <p14:creationId xmlns:p14="http://schemas.microsoft.com/office/powerpoint/2010/main" val="322490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04F82B-BDEF-4A5E-9856-5B33F5D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deluje generativna umetna inteligenca?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AFB7CD-18C2-40D2-BD16-6D719D26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Modeli generativne AI (kot sta </a:t>
            </a:r>
            <a:r>
              <a:rPr lang="sl-SI" dirty="0" err="1"/>
              <a:t>ChatGPT</a:t>
            </a:r>
            <a:r>
              <a:rPr lang="sl-SI" dirty="0"/>
              <a:t> ali DALL·E) so naučeni na ogromnih količinah podatkov – knjigah, slikah, pesmih, spletnih virih …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Uporabljajo statistične vzorce, da </a:t>
            </a:r>
            <a:r>
              <a:rPr lang="sl-SI" b="1" dirty="0"/>
              <a:t>napovedujejo</a:t>
            </a:r>
            <a:r>
              <a:rPr lang="sl-SI" dirty="0"/>
              <a:t>, kaj sledi (npr. naslednja beseda, barva v sliki ali nota v melodiji).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err="1"/>
              <a:t>ChatGPT</a:t>
            </a:r>
            <a:r>
              <a:rPr lang="sl-SI" dirty="0"/>
              <a:t>: „Uči se“, kako govorimo, da lahko piše kot človek.</a:t>
            </a:r>
          </a:p>
          <a:p>
            <a:r>
              <a:rPr lang="sl-SI" dirty="0"/>
              <a:t>DALL-E / </a:t>
            </a:r>
            <a:r>
              <a:rPr lang="sl-SI" dirty="0" err="1"/>
              <a:t>Stable</a:t>
            </a:r>
            <a:r>
              <a:rPr lang="sl-SI" dirty="0"/>
              <a:t> </a:t>
            </a:r>
            <a:r>
              <a:rPr lang="sl-SI" dirty="0" err="1"/>
              <a:t>Diffusion</a:t>
            </a:r>
            <a:r>
              <a:rPr lang="sl-SI" dirty="0"/>
              <a:t>: Uči se povezave med besedami in slikami.</a:t>
            </a:r>
          </a:p>
        </p:txBody>
      </p:sp>
    </p:spTree>
    <p:extLst>
      <p:ext uri="{BB962C8B-B14F-4D97-AF65-F5344CB8AC3E}">
        <p14:creationId xmlns:p14="http://schemas.microsoft.com/office/powerpoint/2010/main" val="389011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92689-32B0-4E6C-9AD2-7F5AF70F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D55993-E583-441E-A694-6215FE757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Dva najpogosteje uporabljena pristopa sta: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b="1" dirty="0" err="1"/>
              <a:t>Transformerski</a:t>
            </a:r>
            <a:r>
              <a:rPr lang="sl-SI" b="1" dirty="0"/>
              <a:t> modeli </a:t>
            </a:r>
            <a:r>
              <a:rPr lang="sl-SI" dirty="0"/>
              <a:t>(kot je GPT-4, Claude, </a:t>
            </a:r>
            <a:r>
              <a:rPr lang="sl-SI" dirty="0" err="1"/>
              <a:t>Gemini</a:t>
            </a:r>
            <a:r>
              <a:rPr lang="sl-SI" dirty="0"/>
              <a:t>) – uporabljajo </a:t>
            </a:r>
            <a:r>
              <a:rPr lang="sl-SI" dirty="0" err="1"/>
              <a:t>samopozornost</a:t>
            </a:r>
            <a:r>
              <a:rPr lang="sl-SI" dirty="0"/>
              <a:t> (</a:t>
            </a:r>
            <a:r>
              <a:rPr lang="sl-SI" dirty="0" err="1"/>
              <a:t>self-attention</a:t>
            </a:r>
            <a:r>
              <a:rPr lang="sl-SI" dirty="0"/>
              <a:t>) za razumevanje in ustvarjanje zaporedij besed.</a:t>
            </a:r>
          </a:p>
          <a:p>
            <a:endParaRPr lang="sl-SI" dirty="0"/>
          </a:p>
          <a:p>
            <a:r>
              <a:rPr lang="sl-SI" b="1" dirty="0"/>
              <a:t>Difuzijski modeli </a:t>
            </a:r>
            <a:r>
              <a:rPr lang="sl-SI" dirty="0"/>
              <a:t>(kot je </a:t>
            </a:r>
            <a:r>
              <a:rPr lang="sl-SI" dirty="0" err="1"/>
              <a:t>Stable</a:t>
            </a:r>
            <a:r>
              <a:rPr lang="sl-SI" dirty="0"/>
              <a:t> </a:t>
            </a:r>
            <a:r>
              <a:rPr lang="sl-SI" dirty="0" err="1"/>
              <a:t>Diffusion</a:t>
            </a:r>
            <a:r>
              <a:rPr lang="sl-SI" dirty="0"/>
              <a:t>, DALL·E) – delujejo z dodajanjem in odstranjevanjem šuma iz slik za ustvarjanje realističnih podob.</a:t>
            </a:r>
          </a:p>
        </p:txBody>
      </p:sp>
    </p:spTree>
    <p:extLst>
      <p:ext uri="{BB962C8B-B14F-4D97-AF65-F5344CB8AC3E}">
        <p14:creationId xmlns:p14="http://schemas.microsoft.com/office/powerpoint/2010/main" val="154756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2A9E28-DA1A-40C0-BF5E-F35FC508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uporabe generativne UI v praksi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AE4A56-29EA-4C59-8568-EF2006328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Če v ukazno vrstico modela DALL-E napišemo poziv: </a:t>
            </a:r>
          </a:p>
          <a:p>
            <a:pPr marL="0" indent="0">
              <a:buNone/>
            </a:pPr>
            <a:r>
              <a:rPr lang="sl-SI" b="1" dirty="0"/>
              <a:t>“Nariši mi psa v vesoljski obleki, ki lebdi med zvezdami”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nb-NO" dirty="0"/>
              <a:t>🎨 Model kot je </a:t>
            </a:r>
            <a:r>
              <a:rPr lang="nb-NO" b="1" dirty="0"/>
              <a:t>DALL·E</a:t>
            </a:r>
            <a:r>
              <a:rPr lang="nb-NO" dirty="0"/>
              <a:t> to besedilo spremeni v sliko, </a:t>
            </a:r>
            <a:r>
              <a:rPr lang="sl-SI" dirty="0"/>
              <a:t>besede, ki smo jih vpisali v njegovo ukazno vrstico, spremeni v slikarsko delo, kot bi ga narisal slikar.</a:t>
            </a:r>
          </a:p>
          <a:p>
            <a:pPr marL="0" indent="0">
              <a:buNone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75630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36EA2B-2440-4B01-98D5-F261D79C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previewer">
            <a:extLst>
              <a:ext uri="{FF2B5EF4-FFF2-40B4-BE49-F238E27FC236}">
                <a16:creationId xmlns:a16="http://schemas.microsoft.com/office/drawing/2014/main" id="{5FB092E9-EA51-4CD7-BE56-A48C04BF7F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4" y="365124"/>
            <a:ext cx="6152515" cy="61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06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1619</Words>
  <Application>Microsoft Office PowerPoint</Application>
  <PresentationFormat>Širokozaslonsko</PresentationFormat>
  <Paragraphs>163</Paragraphs>
  <Slides>29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Officeova tema</vt:lpstr>
      <vt:lpstr>Raziskovalni seminar 1: Generativna umetna inteligenca  (Generative artifical intelligence)</vt:lpstr>
      <vt:lpstr>Poglavja predstavitve</vt:lpstr>
      <vt:lpstr>Kaj je generativna umetna inteligenca</vt:lpstr>
      <vt:lpstr>PowerPointova predstavitev</vt:lpstr>
      <vt:lpstr>PowerPointova predstavitev</vt:lpstr>
      <vt:lpstr>Kako deluje generativna umetna inteligenca?</vt:lpstr>
      <vt:lpstr>PowerPointova predstavitev</vt:lpstr>
      <vt:lpstr>Primer uporabe generativne UI v praksi</vt:lpstr>
      <vt:lpstr>PowerPointova predstavitev</vt:lpstr>
      <vt:lpstr>Reševanje programerske naloge v Javi</vt:lpstr>
      <vt:lpstr>Notepad LLM</vt:lpstr>
      <vt:lpstr>PowerPointova predstavitev</vt:lpstr>
      <vt:lpstr>PowerPointova predstavitev</vt:lpstr>
      <vt:lpstr>PowerPointova predstavitev</vt:lpstr>
      <vt:lpstr>PowerPointova predstavitev</vt:lpstr>
      <vt:lpstr>Deep seek </vt:lpstr>
      <vt:lpstr>PowerPointova predstavitev</vt:lpstr>
      <vt:lpstr>PowerPointova predstavitev</vt:lpstr>
      <vt:lpstr>PowerPointova predstavitev</vt:lpstr>
      <vt:lpstr>PowerPointova predstavitev</vt:lpstr>
      <vt:lpstr>Chat GPT</vt:lpstr>
      <vt:lpstr>PowerPointova predstavitev</vt:lpstr>
      <vt:lpstr>PowerPointova predstavitev</vt:lpstr>
      <vt:lpstr>PowerPointova predstavitev</vt:lpstr>
      <vt:lpstr>Področja uporabe generativne umetne inteligence</vt:lpstr>
      <vt:lpstr>Prihodnost razvoja generativne umetne inteligence</vt:lpstr>
      <vt:lpstr>Zaključek</vt:lpstr>
      <vt:lpstr>Viri in uporabljena literatura</vt:lpstr>
      <vt:lpstr>Hvala za pozornost!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 generativne umetne inteligence</dc:title>
  <dc:creator>Aljaž Gec</dc:creator>
  <cp:lastModifiedBy>Aljaž Gec</cp:lastModifiedBy>
  <cp:revision>39</cp:revision>
  <dcterms:created xsi:type="dcterms:W3CDTF">2025-04-06T09:30:09Z</dcterms:created>
  <dcterms:modified xsi:type="dcterms:W3CDTF">2025-07-21T16:51:34Z</dcterms:modified>
</cp:coreProperties>
</file>