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F095B-06EC-4933-C678-128C8BECC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F92238-4BF2-688C-7D06-5C5882B97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929CC6-0B8E-8F46-34F6-9298D04F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B9C3621-6B2D-C5FF-1CDB-58A292A8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C5CD69-DA89-29B3-694E-4FB09694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48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BF7FD4-E8E5-0ACF-74C6-13661EEE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E376B20-98BB-498E-47C6-C358123A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282B6E-B600-F03A-C89D-F6C0501E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D5F5D5-BDBD-A95B-9B75-BC5D5787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6890AB5-3321-9982-86BE-0F05FD8A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717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073F401-F870-98B0-CB5C-44B8858A4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1FB4179-913D-4A76-CBD5-9BF890EB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C42ABC-A475-6511-CAA7-8849EF2D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2DDF33-4015-679A-C07D-6D989588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580116-561F-4DA0-C044-90E520EC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301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FEB6C-269D-A729-D941-342BD894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24E773-D8C4-A527-98D1-EC3CDF2E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D7AF2D-F563-647C-6C0F-96ACD986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E9043E-1FE9-48E7-1DD4-6F5B55EE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9D21549-55DC-E179-5CB5-149A28F3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0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8F2F0-471F-2ED4-42CD-6A847C4F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0EBC3C-9F4D-E009-AFEE-EF452ABEC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10ABDF-BF70-4853-6213-332DC46B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70C946-98E1-45CF-AB0B-D7FD70B3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6B0DA37-4DE2-8C6B-ECCA-9D5BB775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6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C76EDB-0836-8C62-0493-AAB30E64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D37912-24BE-7802-80A9-BA6744355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D1833D-A41E-216E-E23C-819080F89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C9A42AA-9517-03EA-73D6-606844EC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89DE45C-2554-00E2-E60E-C84B762B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8652E9-7B12-17EB-82EB-2B9030FE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82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76D3F5-1279-1A28-3879-93714629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940FB5-88EF-811D-D85E-D310FF0A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5881C6-9E90-D68D-9C8C-5443315D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DDEB85-FF2C-A3D0-BFCC-AF6FAD481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019F79D-3FCD-EF44-FCD3-294624D56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A97512E-7511-200C-1CE3-FCC0756E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9F92DEB-E841-52FA-838F-9F6A6E2C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A1509ED-AF85-492F-31BE-98A69315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967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F891F0-8DA8-05FA-2519-AB058C06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8C54F9-E575-FFEB-2BF6-E53373C0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87E5103-2982-46F2-ED38-DA11001E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7671685-0FB7-EF9D-5EA7-1EBC1BBA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96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87DEC7A-4548-3F58-1E61-0B3F8094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B25F1E7-41C0-B1C4-54DD-5C9B663A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97F0736-8948-C252-8296-5E52F583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47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71E6D6-A599-A29E-0DE7-A5BC707C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9E9B39-D867-D2E3-8CCA-A00DE43E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4D22168-3106-AC19-0E78-AD45045D5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EAE87E-746D-EF7A-D88B-0A907ADA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30CE9C9-0C6C-8599-1470-A4825B87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76F61B-B67C-EABB-1212-D95D2BEE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1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0DA2D-B5CA-24B0-2462-AB20D98F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6DBDB46-1AA6-3DD7-2BBA-80596994C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B1AC421-EDD6-A740-D256-CAF9B0B5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0409C58-A4D7-6113-C415-0D63D5F8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5DB033-DD44-E8B5-231C-F601FA9E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DB2C4B7-9B30-ED0F-0ABC-2A935F8A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30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901958E-B7F1-7FB0-38BF-BD79EDE7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0025B5E-EFB4-EE19-72F8-BD5590532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5AA3A8-DB74-5E7B-88F8-1F29BF691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FFCC3-4E3E-4683-9B46-C5C7B32755C3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F01CDF-A360-89A8-CF46-006099E7A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141A84-1815-42D2-F29D-2664753FC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3C3FC-EA74-4F21-987A-7D323AE9CC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99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025F1-D4A0-EA98-B773-685DC35F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4F384C4-1A7B-1B73-3EDE-0E6C2AC26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>
            <a:normAutofit/>
          </a:bodyPr>
          <a:lstStyle/>
          <a:p>
            <a:r>
              <a:rPr lang="sl-SI" dirty="0"/>
              <a:t>Pokrivanje košev</a:t>
            </a:r>
            <a:br>
              <a:rPr lang="sl-SI" dirty="0"/>
            </a:br>
            <a:r>
              <a:rPr lang="sl-SI" sz="2800" dirty="0"/>
              <a:t>Raziskovalni seminar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B67BC0-1B79-9ACE-8771-67F8FA567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79074"/>
            <a:ext cx="9418320" cy="1613165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chemeClr val="tx1">
                    <a:lumMod val="85000"/>
                  </a:schemeClr>
                </a:solidFill>
              </a:rPr>
              <a:t>(Bin </a:t>
            </a:r>
            <a:r>
              <a:rPr lang="sl-SI" sz="2800" dirty="0" err="1">
                <a:solidFill>
                  <a:schemeClr val="tx1">
                    <a:lumMod val="85000"/>
                  </a:schemeClr>
                </a:solidFill>
              </a:rPr>
              <a:t>covering</a:t>
            </a:r>
            <a:r>
              <a:rPr lang="sl-SI" sz="2800" dirty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Jakob Beber</a:t>
            </a:r>
          </a:p>
        </p:txBody>
      </p:sp>
    </p:spTree>
    <p:extLst>
      <p:ext uri="{BB962C8B-B14F-4D97-AF65-F5344CB8AC3E}">
        <p14:creationId xmlns:p14="http://schemas.microsoft.com/office/powerpoint/2010/main" val="41978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BEE6AE-9657-4B0F-3B0E-D99ABE41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Literatura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B6E327-58A3-8AA2-0B6C-07045AD6A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[</a:t>
            </a:r>
            <a:r>
              <a:rPr lang="sl-SI" sz="1400" dirty="0"/>
              <a:t>1] Susan F. </a:t>
            </a:r>
            <a:r>
              <a:rPr lang="sl-SI" sz="1400" dirty="0" err="1"/>
              <a:t>Assmann</a:t>
            </a:r>
            <a:r>
              <a:rPr lang="sl-SI" sz="1400" dirty="0"/>
              <a:t>, David S. Johnson, Daniel J. </a:t>
            </a:r>
            <a:r>
              <a:rPr lang="sl-SI" sz="1400" dirty="0" err="1"/>
              <a:t>Kleitman</a:t>
            </a:r>
            <a:r>
              <a:rPr lang="sl-SI" sz="1400" dirty="0"/>
              <a:t> in JY-T </a:t>
            </a:r>
            <a:r>
              <a:rPr lang="sl-SI" sz="1400" dirty="0" err="1"/>
              <a:t>Leung</a:t>
            </a:r>
            <a:r>
              <a:rPr lang="sl-SI" sz="1400" dirty="0"/>
              <a:t>, On a dual </a:t>
            </a:r>
            <a:r>
              <a:rPr lang="sl-SI" sz="1400" dirty="0" err="1"/>
              <a:t>version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the</a:t>
            </a:r>
            <a:r>
              <a:rPr lang="sl-SI" sz="1400" dirty="0"/>
              <a:t> one-</a:t>
            </a:r>
            <a:r>
              <a:rPr lang="sl-SI" sz="1400" dirty="0" err="1"/>
              <a:t>dimensional</a:t>
            </a:r>
            <a:r>
              <a:rPr lang="sl-SI" sz="1400" dirty="0"/>
              <a:t> </a:t>
            </a:r>
            <a:r>
              <a:rPr lang="sl-SI" sz="1400" dirty="0" err="1"/>
              <a:t>bin</a:t>
            </a:r>
            <a:r>
              <a:rPr lang="sl-SI" sz="1400" dirty="0"/>
              <a:t> </a:t>
            </a:r>
            <a:r>
              <a:rPr lang="sl-SI" sz="1400" dirty="0" err="1"/>
              <a:t>packing</a:t>
            </a:r>
            <a:r>
              <a:rPr lang="sl-SI" sz="1400" dirty="0"/>
              <a:t> problem. </a:t>
            </a:r>
            <a:r>
              <a:rPr lang="sl-SI" sz="1400" dirty="0" err="1"/>
              <a:t>Journal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algorithms</a:t>
            </a:r>
            <a:r>
              <a:rPr lang="sl-SI" sz="1400" dirty="0"/>
              <a:t> 5(4) (1984) 502–525. </a:t>
            </a:r>
          </a:p>
          <a:p>
            <a:pPr marL="0" indent="0">
              <a:buNone/>
            </a:pPr>
            <a:r>
              <a:rPr lang="sl-SI" sz="1400" dirty="0"/>
              <a:t>[2] A. Brodnik, </a:t>
            </a:r>
            <a:r>
              <a:rPr lang="sl-SI" sz="1400" dirty="0" err="1"/>
              <a:t>Bengt</a:t>
            </a:r>
            <a:r>
              <a:rPr lang="sl-SI" sz="1400" dirty="0"/>
              <a:t> J. </a:t>
            </a:r>
            <a:r>
              <a:rPr lang="sl-SI" sz="1400" dirty="0" err="1"/>
              <a:t>Nilsson</a:t>
            </a:r>
            <a:r>
              <a:rPr lang="sl-SI" sz="1400" dirty="0"/>
              <a:t> in G. </a:t>
            </a:r>
            <a:r>
              <a:rPr lang="sl-SI" sz="1400" dirty="0" err="1"/>
              <a:t>Vujovic</a:t>
            </a:r>
            <a:r>
              <a:rPr lang="sl-SI" sz="1400" dirty="0"/>
              <a:t>, </a:t>
            </a:r>
            <a:r>
              <a:rPr lang="sl-SI" sz="1400" dirty="0" err="1"/>
              <a:t>Online</a:t>
            </a:r>
            <a:r>
              <a:rPr lang="sl-SI" sz="1400" dirty="0"/>
              <a:t> </a:t>
            </a:r>
            <a:r>
              <a:rPr lang="sl-SI" sz="1400" dirty="0" err="1"/>
              <a:t>bin</a:t>
            </a:r>
            <a:r>
              <a:rPr lang="sl-SI" sz="1400" dirty="0"/>
              <a:t> </a:t>
            </a:r>
            <a:r>
              <a:rPr lang="sl-SI" sz="1400" dirty="0" err="1"/>
              <a:t>covering</a:t>
            </a:r>
            <a:r>
              <a:rPr lang="sl-SI" sz="1400" dirty="0"/>
              <a:t> </a:t>
            </a:r>
            <a:r>
              <a:rPr lang="sl-SI" sz="1400" dirty="0" err="1"/>
              <a:t>with</a:t>
            </a:r>
            <a:r>
              <a:rPr lang="sl-SI" sz="1400" dirty="0"/>
              <a:t> </a:t>
            </a:r>
            <a:r>
              <a:rPr lang="sl-SI" sz="1400" dirty="0" err="1"/>
              <a:t>exact</a:t>
            </a:r>
            <a:r>
              <a:rPr lang="sl-SI" sz="1400" dirty="0"/>
              <a:t> parameter </a:t>
            </a:r>
            <a:r>
              <a:rPr lang="sl-SI" sz="1400" dirty="0" err="1"/>
              <a:t>advice</a:t>
            </a:r>
            <a:r>
              <a:rPr lang="sl-SI" sz="1400" dirty="0"/>
              <a:t>. </a:t>
            </a:r>
            <a:r>
              <a:rPr lang="sl-SI" sz="1400" dirty="0" err="1"/>
              <a:t>ArXiv</a:t>
            </a:r>
            <a:r>
              <a:rPr lang="sl-SI" sz="1400" dirty="0"/>
              <a:t> </a:t>
            </a:r>
            <a:r>
              <a:rPr lang="sl-SI" sz="1400" dirty="0" err="1"/>
              <a:t>Preprint</a:t>
            </a:r>
            <a:r>
              <a:rPr lang="sl-SI" sz="1400" dirty="0"/>
              <a:t> ArXiv:2309.13647 (2023) </a:t>
            </a:r>
          </a:p>
          <a:p>
            <a:pPr marL="0" indent="0">
              <a:buNone/>
            </a:pPr>
            <a:r>
              <a:rPr lang="sl-SI" sz="1400" dirty="0"/>
              <a:t>[3] J. </a:t>
            </a:r>
            <a:r>
              <a:rPr lang="sl-SI" sz="1400" dirty="0" err="1"/>
              <a:t>Csirik</a:t>
            </a:r>
            <a:r>
              <a:rPr lang="sl-SI" sz="1400" dirty="0"/>
              <a:t> in V. </a:t>
            </a:r>
            <a:r>
              <a:rPr lang="sl-SI" sz="1400" dirty="0" err="1"/>
              <a:t>Totik</a:t>
            </a:r>
            <a:r>
              <a:rPr lang="sl-SI" sz="1400" dirty="0"/>
              <a:t>, </a:t>
            </a:r>
            <a:r>
              <a:rPr lang="sl-SI" sz="1400" dirty="0" err="1"/>
              <a:t>Online</a:t>
            </a:r>
            <a:r>
              <a:rPr lang="sl-SI" sz="1400" dirty="0"/>
              <a:t> </a:t>
            </a:r>
            <a:r>
              <a:rPr lang="sl-SI" sz="1400" dirty="0" err="1"/>
              <a:t>algorithms</a:t>
            </a:r>
            <a:r>
              <a:rPr lang="sl-SI" sz="1400" dirty="0"/>
              <a:t> </a:t>
            </a:r>
            <a:r>
              <a:rPr lang="sl-SI" sz="1400" dirty="0" err="1"/>
              <a:t>for</a:t>
            </a:r>
            <a:r>
              <a:rPr lang="sl-SI" sz="1400" dirty="0"/>
              <a:t> a dual </a:t>
            </a:r>
            <a:r>
              <a:rPr lang="sl-SI" sz="1400" dirty="0" err="1"/>
              <a:t>version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bin</a:t>
            </a:r>
            <a:r>
              <a:rPr lang="sl-SI" sz="1400" dirty="0"/>
              <a:t> </a:t>
            </a:r>
            <a:r>
              <a:rPr lang="sl-SI" sz="1400" dirty="0" err="1"/>
              <a:t>packing</a:t>
            </a:r>
            <a:r>
              <a:rPr lang="sl-SI" sz="1400" dirty="0"/>
              <a:t>. </a:t>
            </a:r>
            <a:r>
              <a:rPr lang="sl-SI" sz="1400" dirty="0" err="1"/>
              <a:t>Discrete</a:t>
            </a:r>
            <a:r>
              <a:rPr lang="sl-SI" sz="1400" dirty="0"/>
              <a:t> </a:t>
            </a:r>
            <a:r>
              <a:rPr lang="sl-SI" sz="1400" dirty="0" err="1"/>
              <a:t>Applied</a:t>
            </a:r>
            <a:r>
              <a:rPr lang="sl-SI" sz="1400" dirty="0"/>
              <a:t> </a:t>
            </a:r>
            <a:r>
              <a:rPr lang="sl-SI" sz="1400" dirty="0" err="1"/>
              <a:t>Mathematics</a:t>
            </a:r>
            <a:r>
              <a:rPr lang="sl-SI" sz="1400" dirty="0"/>
              <a:t> 21(2) (1988) 163–167.</a:t>
            </a:r>
          </a:p>
          <a:p>
            <a:pPr marL="0" indent="0">
              <a:buNone/>
            </a:pPr>
            <a:r>
              <a:rPr lang="en-GB" sz="1400" dirty="0"/>
              <a:t>[4] Fischer, Carsten, and Heiko </a:t>
            </a:r>
            <a:r>
              <a:rPr lang="en-GB" sz="1400" dirty="0" err="1"/>
              <a:t>Röglin</a:t>
            </a:r>
            <a:r>
              <a:rPr lang="en-GB" sz="1400" dirty="0"/>
              <a:t>, Probabilistic analysis of the dual next-fit algorithm for bin covering. LATIN 2016: Theoretical Informatics. Berlin, Heidelberg: Springer Berlin Heidelberg, 2016. 469-482.</a:t>
            </a:r>
          </a:p>
          <a:p>
            <a:pPr marL="0" indent="0">
              <a:buNone/>
            </a:pPr>
            <a:r>
              <a:rPr lang="en-GB" sz="1400" dirty="0"/>
              <a:t>[5] </a:t>
            </a:r>
            <a:r>
              <a:rPr lang="en-GB" sz="1400" dirty="0" err="1"/>
              <a:t>Dorrigiv</a:t>
            </a:r>
            <a:r>
              <a:rPr lang="en-GB" sz="1400" dirty="0"/>
              <a:t>, Reza, Alternative measures for the analysis of online algorithms. (2010)</a:t>
            </a:r>
          </a:p>
          <a:p>
            <a:pPr marL="0" indent="0">
              <a:buNone/>
            </a:pPr>
            <a:r>
              <a:rPr lang="en-GB" sz="1400" dirty="0"/>
              <a:t>[6] J. Beber, Bin Covering, https://github.com/jakobb01/BinCovering. (Datum </a:t>
            </a:r>
            <a:r>
              <a:rPr lang="en-GB" sz="1400" dirty="0" err="1"/>
              <a:t>ogleda</a:t>
            </a:r>
            <a:r>
              <a:rPr lang="en-GB" sz="1400" dirty="0"/>
              <a:t>: 4. 4. 2025)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71762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8C9DFD-ACF7-CF1E-B7AE-6694737C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Predstavitev problema z motivacijskim primerom</a:t>
            </a:r>
          </a:p>
        </p:txBody>
      </p:sp>
      <p:pic>
        <p:nvPicPr>
          <p:cNvPr id="7" name="Označba mesta vsebine 6" descr="Slika, ki vsebuje besede vrstica, pisava, diagram, bela&#10;&#10;Opis je samodejno ustvarjen">
            <a:extLst>
              <a:ext uri="{FF2B5EF4-FFF2-40B4-BE49-F238E27FC236}">
                <a16:creationId xmlns:a16="http://schemas.microsoft.com/office/drawing/2014/main" id="{748206DF-FF3A-614F-6C4A-BBD3E217A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3" y="3959367"/>
            <a:ext cx="6896170" cy="16425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AB3FE53-AA53-5C54-B635-583320CB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10" y="3500284"/>
            <a:ext cx="2966537" cy="255774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Slika 8" descr="Slika, ki vsebuje besede besedilo, pisava, rokopis, kaligrafija&#10;&#10;Opis je samodejno ustvarjen">
            <a:extLst>
              <a:ext uri="{FF2B5EF4-FFF2-40B4-BE49-F238E27FC236}">
                <a16:creationId xmlns:a16="http://schemas.microsoft.com/office/drawing/2014/main" id="{853EE258-E2C0-A5AA-3296-E6A4F2E16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43" y="1950701"/>
            <a:ext cx="2510790" cy="1029012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54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97744-C593-7AAD-FA24-96F94ADB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023" y="3429000"/>
            <a:ext cx="9692640" cy="812957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Vrednotenje algoritmov</a:t>
            </a:r>
          </a:p>
        </p:txBody>
      </p:sp>
      <p:pic>
        <p:nvPicPr>
          <p:cNvPr id="6" name="Označba mesta vsebine 5" descr="Slika, ki vsebuje besede pisava, bela, grafika, besedilo&#10;&#10;Opis je samodejno ustvarjen">
            <a:extLst>
              <a:ext uri="{FF2B5EF4-FFF2-40B4-BE49-F238E27FC236}">
                <a16:creationId xmlns:a16="http://schemas.microsoft.com/office/drawing/2014/main" id="{24D4F5DA-83BC-B94A-0A05-509893E53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41" y="4946565"/>
            <a:ext cx="2907362" cy="612076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672D319-7A23-777B-F65F-7252AA918636}"/>
              </a:ext>
            </a:extLst>
          </p:cNvPr>
          <p:cNvSpPr txBox="1"/>
          <p:nvPr/>
        </p:nvSpPr>
        <p:spPr>
          <a:xfrm>
            <a:off x="7715024" y="50449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Pokrit koš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E4B47EB-8F59-EB89-D0B2-4A6B71C3ACFB}"/>
              </a:ext>
            </a:extLst>
          </p:cNvPr>
          <p:cNvSpPr txBox="1"/>
          <p:nvPr/>
        </p:nvSpPr>
        <p:spPr>
          <a:xfrm>
            <a:off x="2197413" y="50449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Odprt koš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178016F-DBEF-1910-4E22-DF3CB2D87947}"/>
              </a:ext>
            </a:extLst>
          </p:cNvPr>
          <p:cNvSpPr txBox="1"/>
          <p:nvPr/>
        </p:nvSpPr>
        <p:spPr>
          <a:xfrm>
            <a:off x="4975454" y="50449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Zaprt koš</a:t>
            </a:r>
          </a:p>
        </p:txBody>
      </p:sp>
      <p:pic>
        <p:nvPicPr>
          <p:cNvPr id="10" name="Slika 9" descr="Slika, ki vsebuje besede skica, bela, oblikovanje&#10;&#10;Opis je samodejno ustvarjen">
            <a:extLst>
              <a:ext uri="{FF2B5EF4-FFF2-40B4-BE49-F238E27FC236}">
                <a16:creationId xmlns:a16="http://schemas.microsoft.com/office/drawing/2014/main" id="{6C1E3FE3-BE97-A2A5-4383-98655DC89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45" y="1528534"/>
            <a:ext cx="954086" cy="118966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Slika 11" descr="Slika, ki vsebuje besede sveča, skica, črno in belo, oblikovanje&#10;&#10;Opis je samodejno ustvarjen">
            <a:extLst>
              <a:ext uri="{FF2B5EF4-FFF2-40B4-BE49-F238E27FC236}">
                <a16:creationId xmlns:a16="http://schemas.microsoft.com/office/drawing/2014/main" id="{1337CD7F-B33B-41BD-861A-8BCB83544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40" y="1183465"/>
            <a:ext cx="954086" cy="1872836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Slika 13" descr="Slika, ki vsebuje besede krog, skica, diagram, oblikovanje&#10;&#10;Opis je samodejno ustvarjen">
            <a:extLst>
              <a:ext uri="{FF2B5EF4-FFF2-40B4-BE49-F238E27FC236}">
                <a16:creationId xmlns:a16="http://schemas.microsoft.com/office/drawing/2014/main" id="{11A18470-C591-7469-AAFD-0B208415D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66" y="1528534"/>
            <a:ext cx="2616679" cy="119585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15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CFA6A2-B86C-DDCF-352A-DFF93FC3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20588"/>
          </a:xfrm>
        </p:spPr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Strategija naslednji ustrezen</a:t>
            </a:r>
          </a:p>
        </p:txBody>
      </p:sp>
      <p:pic>
        <p:nvPicPr>
          <p:cNvPr id="5" name="Označba mesta vsebine 4" descr="Slika, ki vsebuje besede diagram, skica, risanje, tehnična risba&#10;&#10;Opis je samodejno ustvarjen">
            <a:extLst>
              <a:ext uri="{FF2B5EF4-FFF2-40B4-BE49-F238E27FC236}">
                <a16:creationId xmlns:a16="http://schemas.microsoft.com/office/drawing/2014/main" id="{6A4D5C46-739E-61F9-96F6-A51CBE2CD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5" y="1848465"/>
            <a:ext cx="5027113" cy="435133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35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F0CE27-FA7E-697A-4EDF-7EEBD294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Harmonična strategija</a:t>
            </a:r>
          </a:p>
        </p:txBody>
      </p:sp>
      <p:pic>
        <p:nvPicPr>
          <p:cNvPr id="5" name="Označba mesta vsebine 4" descr="Slika, ki vsebuje besede diagram, skica, risanje, tehnična risba&#10;&#10;Opis je samodejno ustvarjen">
            <a:extLst>
              <a:ext uri="{FF2B5EF4-FFF2-40B4-BE49-F238E27FC236}">
                <a16:creationId xmlns:a16="http://schemas.microsoft.com/office/drawing/2014/main" id="{EF0C25A4-5D61-1481-5D5A-CA98EA035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95" y="1897626"/>
            <a:ext cx="6132194" cy="435133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28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A60028-C383-23EC-E06E-90559C0B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1030421"/>
          </a:xfrm>
        </p:spPr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Strategija z natančno pomočjo</a:t>
            </a:r>
          </a:p>
        </p:txBody>
      </p:sp>
      <p:pic>
        <p:nvPicPr>
          <p:cNvPr id="5" name="Označba mesta vsebine 4" descr="Slika, ki vsebuje besede diagram, skica, risanje, tehnična risba&#10;&#10;Opis je samodejno ustvarjen">
            <a:extLst>
              <a:ext uri="{FF2B5EF4-FFF2-40B4-BE49-F238E27FC236}">
                <a16:creationId xmlns:a16="http://schemas.microsoft.com/office/drawing/2014/main" id="{C3AD6C30-100D-2B21-764F-7DC0E491E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06" y="1443837"/>
            <a:ext cx="4542588" cy="5357767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84E6C8-15BC-3F34-A991-9260EA13B008}"/>
              </a:ext>
            </a:extLst>
          </p:cNvPr>
          <p:cNvSpPr txBox="1"/>
          <p:nvPr/>
        </p:nvSpPr>
        <p:spPr>
          <a:xfrm>
            <a:off x="2648878" y="827469"/>
            <a:ext cx="689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CMCSC10"/>
              </a:rPr>
              <a:t>A. Brodnik, Bengt J. Nilsson </a:t>
            </a:r>
            <a:r>
              <a:rPr lang="en-GB" sz="1800" b="0" i="0" u="none" strike="noStrike" baseline="0" dirty="0">
                <a:latin typeface="CMR12"/>
              </a:rPr>
              <a:t>in </a:t>
            </a:r>
            <a:r>
              <a:rPr lang="en-GB" sz="1800" b="0" i="0" u="none" strike="noStrike" baseline="0" dirty="0">
                <a:latin typeface="CMCSC10"/>
              </a:rPr>
              <a:t>G. Vujovic</a:t>
            </a:r>
            <a:r>
              <a:rPr lang="en-GB" sz="1800" b="0" i="0" u="none" strike="noStrike" baseline="0" dirty="0">
                <a:latin typeface="CMR12"/>
              </a:rPr>
              <a:t>, Online bin covering with exact</a:t>
            </a:r>
          </a:p>
          <a:p>
            <a:pPr algn="l"/>
            <a:r>
              <a:rPr lang="sl-SI" sz="1800" b="0" i="0" u="none" strike="noStrike" baseline="0" dirty="0">
                <a:latin typeface="CMR12"/>
              </a:rPr>
              <a:t>parameter </a:t>
            </a:r>
            <a:r>
              <a:rPr lang="sl-SI" sz="1800" b="0" i="0" u="none" strike="noStrike" baseline="0" dirty="0" err="1">
                <a:latin typeface="CMR12"/>
              </a:rPr>
              <a:t>advice</a:t>
            </a:r>
            <a:r>
              <a:rPr lang="sl-SI" sz="1800" b="0" i="0" u="none" strike="noStrike" baseline="0" dirty="0">
                <a:latin typeface="CMR12"/>
              </a:rPr>
              <a:t>. </a:t>
            </a:r>
            <a:r>
              <a:rPr lang="sl-SI" sz="1800" b="0" i="0" u="none" strike="noStrike" baseline="0" dirty="0" err="1">
                <a:latin typeface="CMTI12"/>
              </a:rPr>
              <a:t>ArXiv</a:t>
            </a:r>
            <a:r>
              <a:rPr lang="sl-SI" sz="1800" b="0" i="0" u="none" strike="noStrike" baseline="0" dirty="0">
                <a:latin typeface="CMTI12"/>
              </a:rPr>
              <a:t> </a:t>
            </a:r>
            <a:r>
              <a:rPr lang="sl-SI" sz="1800" b="0" i="0" u="none" strike="noStrike" baseline="0" dirty="0" err="1">
                <a:latin typeface="CMTI12"/>
              </a:rPr>
              <a:t>Preprint</a:t>
            </a:r>
            <a:r>
              <a:rPr lang="sl-SI" sz="1800" b="0" i="0" u="none" strike="noStrike" baseline="0" dirty="0">
                <a:latin typeface="CMTI12"/>
              </a:rPr>
              <a:t> ArXiv:2309.13647</a:t>
            </a:r>
            <a:r>
              <a:rPr lang="sl-SI" sz="1800" b="0" i="0" u="none" strike="noStrike" baseline="0" dirty="0">
                <a:latin typeface="CMR12"/>
              </a:rPr>
              <a:t> (2023)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261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98B3C2-CAB8-BCCD-C25F-B1266A8D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Raziskovanje izboljšav strategij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BACFDD-0C2C-33FF-F79B-CDAAC0E80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1181" cy="4351338"/>
          </a:xfrm>
        </p:spPr>
        <p:txBody>
          <a:bodyPr/>
          <a:lstStyle/>
          <a:p>
            <a:r>
              <a:rPr lang="sl-SI" dirty="0"/>
              <a:t>Naslednji ustrezen in harmonična strategija imata konkurenčnost ½.</a:t>
            </a:r>
          </a:p>
          <a:p>
            <a:r>
              <a:rPr lang="sl-SI" dirty="0"/>
              <a:t>Z nekoliko pomoči lahko konkurenčnost izboljšamo.</a:t>
            </a:r>
          </a:p>
          <a:p>
            <a:r>
              <a:rPr lang="sl-SI" dirty="0"/>
              <a:t>S koliko in katero pomočjo lahko največ izboljšamo?</a:t>
            </a:r>
          </a:p>
          <a:p>
            <a:endParaRPr lang="sl-SI" dirty="0"/>
          </a:p>
          <a:p>
            <a:r>
              <a:rPr lang="sl-SI" dirty="0"/>
              <a:t>Ko prikažemo izboljšavo z podatki, jo lahko dokažemo in potrdimo z analizo strategije (algoritma).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877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E58D30-AEE3-DD74-53ED-ED9E06EE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45" y="407700"/>
            <a:ext cx="9131710" cy="1325563"/>
          </a:xfrm>
        </p:spPr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Empirično ovrednotenje predstavljenih strategij</a:t>
            </a:r>
          </a:p>
        </p:txBody>
      </p:sp>
      <p:pic>
        <p:nvPicPr>
          <p:cNvPr id="15" name="Označba mesta vsebine 14" descr="Slika, ki vsebuje besede diagram, vrstica, grafični prikaz, besedilo&#10;&#10;Opis je samodejno ustvarjen">
            <a:extLst>
              <a:ext uri="{FF2B5EF4-FFF2-40B4-BE49-F238E27FC236}">
                <a16:creationId xmlns:a16="http://schemas.microsoft.com/office/drawing/2014/main" id="{2D54B585-2019-5B3C-6BB0-1FD088677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0" y="2005681"/>
            <a:ext cx="3885074" cy="202145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A221C83-0A5C-5CFA-FE5A-F56E8AF3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95447"/>
            <a:ext cx="5305713" cy="104192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CDE9FC6-D280-C655-AA66-FD9F3B093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192" y="4809936"/>
            <a:ext cx="5305713" cy="101469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Slika 16" descr="Slika, ki vsebuje besede diagram, vrstica, grafični prikaz, besedilo&#10;&#10;Opis je samodejno ustvarjen">
            <a:extLst>
              <a:ext uri="{FF2B5EF4-FFF2-40B4-BE49-F238E27FC236}">
                <a16:creationId xmlns:a16="http://schemas.microsoft.com/office/drawing/2014/main" id="{69FE8424-52D8-AAD4-C41C-245C1B4F5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0" y="4299552"/>
            <a:ext cx="3885077" cy="202145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7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DF387-5ADE-BACE-7156-1AEA440B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Trenutno raziskovanje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711496-4F6D-2C9C-CF37-C56D4627C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1592826"/>
            <a:ext cx="8595360" cy="4801231"/>
          </a:xfrm>
        </p:spPr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Izboljšave strategije naslednji ustrezen:</a:t>
            </a:r>
          </a:p>
          <a:p>
            <a:pPr marL="457200" lvl="1" indent="0">
              <a:buNone/>
            </a:pP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Fischer,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Carsten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Heiko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Röglin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"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Probabilistic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analysis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dual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next-fit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algorithm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bin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covering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." LATIN 2016: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Theoretical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Informatics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Berlin, Heidelberg: Springer Berlin Heidelberg, 2016. 469-482.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Merjenje strategije na lastnih podatkih, kjer lahko vhodne podatke poljubno spreminjamo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Kako pogosto se pojavijo najslabši primeri?</a:t>
            </a:r>
          </a:p>
          <a:p>
            <a:r>
              <a:rPr lang="sl-SI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Kakšno pomoč oz. nasvet lahko ponudimo delovanju strategije, da se izognemo najslabšim primerom.</a:t>
            </a:r>
          </a:p>
          <a:p>
            <a:pPr lvl="1"/>
            <a:endParaRPr lang="sl-SI" sz="2800" b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Širokozaslonsko</PresentationFormat>
  <Paragraphs>33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CMCSC10</vt:lpstr>
      <vt:lpstr>CMR12</vt:lpstr>
      <vt:lpstr>CMTI12</vt:lpstr>
      <vt:lpstr>Officeova tema</vt:lpstr>
      <vt:lpstr>Pokrivanje košev Raziskovalni seminar</vt:lpstr>
      <vt:lpstr>Predstavitev problema z motivacijskim primerom</vt:lpstr>
      <vt:lpstr>Vrednotenje algoritmov</vt:lpstr>
      <vt:lpstr>Strategija naslednji ustrezen</vt:lpstr>
      <vt:lpstr>Harmonična strategija</vt:lpstr>
      <vt:lpstr>Strategija z natančno pomočjo</vt:lpstr>
      <vt:lpstr>Raziskovanje izboljšav strategij</vt:lpstr>
      <vt:lpstr>Empirično ovrednotenje predstavljenih strategij</vt:lpstr>
      <vt:lpstr>Trenutno raziskovanje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Jakob Beber</dc:creator>
  <cp:lastModifiedBy>Jakob Beber</cp:lastModifiedBy>
  <cp:revision>9</cp:revision>
  <dcterms:created xsi:type="dcterms:W3CDTF">2025-04-07T08:26:26Z</dcterms:created>
  <dcterms:modified xsi:type="dcterms:W3CDTF">2025-04-07T12:01:55Z</dcterms:modified>
</cp:coreProperties>
</file>