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6" r:id="rId8"/>
    <p:sldId id="264" r:id="rId9"/>
    <p:sldId id="261" r:id="rId10"/>
    <p:sldId id="267" r:id="rId11"/>
    <p:sldId id="268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1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91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493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18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3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238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832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83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902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03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8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0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esearchgate.net/figure/Data-volume-growth-by-year-in-zettabytes_fig2_3134003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figure/Data-volume-growth-by-year-in-zettabytes_fig2_3134003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40667"/>
            <a:ext cx="8679915" cy="1730143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entury Schoolbook" panose="02040604050505020304" pitchFamily="18" charset="0"/>
              </a:rPr>
              <a:t>Understanding Customer Behavior Through Data Analytics in the Banking Sector</a:t>
            </a:r>
            <a:endParaRPr lang="sl-SI" sz="4400" dirty="0">
              <a:latin typeface="Century Schoolbook" panose="020406040505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9237" y="3866604"/>
            <a:ext cx="8673427" cy="140208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University of </a:t>
            </a:r>
            <a:r>
              <a:rPr lang="en-US" dirty="0" err="1">
                <a:latin typeface="Century Schoolbook" panose="02040604050505020304" pitchFamily="18" charset="0"/>
              </a:rPr>
              <a:t>Primorska</a:t>
            </a:r>
            <a:r>
              <a:rPr lang="en-US" dirty="0">
                <a:latin typeface="Century Schoolbook" panose="02040604050505020304" pitchFamily="18" charset="0"/>
              </a:rPr>
              <a:t/>
            </a:r>
            <a:br>
              <a:rPr lang="en-US" dirty="0">
                <a:latin typeface="Century Schoolbook" panose="02040604050505020304" pitchFamily="18" charset="0"/>
              </a:rPr>
            </a:br>
            <a:r>
              <a:rPr lang="en-US" dirty="0">
                <a:latin typeface="Century Schoolbook" panose="02040604050505020304" pitchFamily="18" charset="0"/>
              </a:rPr>
              <a:t>Faculty of Mathematics, Natural Sciences</a:t>
            </a:r>
            <a:r>
              <a:rPr lang="en-US" dirty="0">
                <a:latin typeface="Century Schoolbook" panose="02040604050505020304" pitchFamily="18" charset="0"/>
              </a:rPr>
              <a:t/>
            </a:r>
            <a:br>
              <a:rPr lang="en-US" dirty="0">
                <a:latin typeface="Century Schoolbook" panose="02040604050505020304" pitchFamily="18" charset="0"/>
              </a:rPr>
            </a:br>
            <a:r>
              <a:rPr lang="en-US" dirty="0">
                <a:latin typeface="Century Schoolbook" panose="02040604050505020304" pitchFamily="18" charset="0"/>
              </a:rPr>
              <a:t>and Information Technologies</a:t>
            </a:r>
            <a:endParaRPr lang="sl-SI" dirty="0" smtClean="0">
              <a:latin typeface="Century Schoolbook" panose="02040604050505020304" pitchFamily="18" charset="0"/>
            </a:endParaRPr>
          </a:p>
          <a:p>
            <a:r>
              <a:rPr lang="sl-SI" dirty="0" smtClean="0">
                <a:latin typeface="Century Schoolbook" panose="02040604050505020304" pitchFamily="18" charset="0"/>
              </a:rPr>
              <a:t>Pika Povh Mavrič</a:t>
            </a:r>
          </a:p>
          <a:p>
            <a:r>
              <a:rPr lang="sl-SI" dirty="0" smtClean="0">
                <a:latin typeface="Century Schoolbook" panose="02040604050505020304" pitchFamily="18" charset="0"/>
              </a:rPr>
              <a:t>Mentor: </a:t>
            </a:r>
            <a:r>
              <a:rPr lang="sl-SI" dirty="0" err="1">
                <a:latin typeface="Century Schoolbook" panose="02040604050505020304" pitchFamily="18" charset="0"/>
              </a:rPr>
              <a:t>Balázs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smtClean="0">
                <a:latin typeface="Century Schoolbook" panose="02040604050505020304" pitchFamily="18" charset="0"/>
              </a:rPr>
              <a:t>Dávid</a:t>
            </a:r>
          </a:p>
          <a:p>
            <a:r>
              <a:rPr lang="sl-SI" dirty="0" smtClean="0">
                <a:latin typeface="Century Schoolbook" panose="02040604050505020304" pitchFamily="18" charset="0"/>
              </a:rPr>
              <a:t>April 2025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759236" y="1424860"/>
            <a:ext cx="8673427" cy="316855"/>
          </a:xfrm>
          <a:prstGeom prst="rect">
            <a:avLst/>
          </a:prstGeom>
        </p:spPr>
        <p:txBody>
          <a:bodyPr vert="horz" lIns="91440" tIns="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 smtClean="0">
                <a:latin typeface="Century Schoolbook" panose="02040604050505020304" pitchFamily="18" charset="0"/>
              </a:rPr>
              <a:t>Research</a:t>
            </a:r>
            <a:r>
              <a:rPr lang="sl-SI" dirty="0" smtClean="0">
                <a:latin typeface="Century Schoolbook" panose="02040604050505020304" pitchFamily="18" charset="0"/>
              </a:rPr>
              <a:t> seminar I</a:t>
            </a:r>
          </a:p>
        </p:txBody>
      </p:sp>
    </p:spTree>
    <p:extLst>
      <p:ext uri="{BB962C8B-B14F-4D97-AF65-F5344CB8AC3E}">
        <p14:creationId xmlns:p14="http://schemas.microsoft.com/office/powerpoint/2010/main" val="27566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Challenges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4171" y="2879375"/>
            <a:ext cx="2770310" cy="111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>
                <a:latin typeface="Century Schoolbook" panose="02040604050505020304" pitchFamily="18" charset="0"/>
              </a:rPr>
              <a:t>Data </a:t>
            </a:r>
            <a:r>
              <a:rPr lang="sl-SI" altLang="sl-SI" dirty="0" err="1">
                <a:latin typeface="Century Schoolbook" panose="02040604050505020304" pitchFamily="18" charset="0"/>
              </a:rPr>
              <a:t>privacy</a:t>
            </a:r>
            <a:r>
              <a:rPr lang="sl-SI" altLang="sl-SI" dirty="0">
                <a:latin typeface="Century Schoolbook" panose="02040604050505020304" pitchFamily="18" charset="0"/>
              </a:rPr>
              <a:t> &amp; </a:t>
            </a:r>
            <a:r>
              <a:rPr lang="sl-SI" altLang="sl-SI" dirty="0" err="1">
                <a:latin typeface="Century Schoolbook" panose="02040604050505020304" pitchFamily="18" charset="0"/>
              </a:rPr>
              <a:t>quality</a:t>
            </a:r>
            <a:endParaRPr lang="sl-SI" altLang="sl-SI" dirty="0">
              <a:latin typeface="Century Schoolbook" panose="020406040505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>
                <a:latin typeface="Century Schoolbook" panose="02040604050505020304" pitchFamily="18" charset="0"/>
              </a:rPr>
              <a:t>Model </a:t>
            </a:r>
            <a:r>
              <a:rPr lang="sl-SI" altLang="sl-SI" dirty="0" err="1">
                <a:latin typeface="Century Schoolbook" panose="02040604050505020304" pitchFamily="18" charset="0"/>
              </a:rPr>
              <a:t>interpretability</a:t>
            </a:r>
            <a:endParaRPr lang="sl-SI" alt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What</a:t>
            </a:r>
            <a:r>
              <a:rPr lang="sl-SI" dirty="0" smtClean="0">
                <a:latin typeface="Century Schoolbook" panose="02040604050505020304" pitchFamily="18" charset="0"/>
              </a:rPr>
              <a:t> is </a:t>
            </a:r>
            <a:r>
              <a:rPr lang="sl-SI" dirty="0" err="1" smtClean="0">
                <a:latin typeface="Century Schoolbook" panose="02040604050505020304" pitchFamily="18" charset="0"/>
              </a:rPr>
              <a:t>next</a:t>
            </a:r>
            <a:r>
              <a:rPr lang="sl-SI" dirty="0" smtClean="0">
                <a:latin typeface="Century Schoolbook" panose="02040604050505020304" pitchFamily="18" charset="0"/>
              </a:rPr>
              <a:t>?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66868" y="2420344"/>
            <a:ext cx="504491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 err="1" smtClean="0">
                <a:latin typeface="Century Schoolbook" panose="02040604050505020304" pitchFamily="18" charset="0"/>
              </a:rPr>
              <a:t>Models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research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acutal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use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cases</a:t>
            </a:r>
            <a:r>
              <a:rPr lang="sl-SI" altLang="sl-SI" dirty="0" smtClean="0">
                <a:latin typeface="Century Schoolbook" panose="02040604050505020304" pitchFamily="18" charset="0"/>
              </a:rPr>
              <a:t> in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Banks</a:t>
            </a:r>
            <a:endParaRPr lang="sl-SI" altLang="sl-SI" dirty="0" smtClean="0">
              <a:latin typeface="Century Schoolbook" panose="020406040505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 err="1" smtClean="0">
                <a:latin typeface="Century Schoolbook" panose="02040604050505020304" pitchFamily="18" charset="0"/>
              </a:rPr>
              <a:t>Creation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altLang="sl-SI" dirty="0" smtClean="0">
                <a:latin typeface="Century Schoolbook" panose="02040604050505020304" pitchFamily="18" charset="0"/>
              </a:rPr>
              <a:t> a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Predictiove</a:t>
            </a:r>
            <a:r>
              <a:rPr lang="sl-SI" altLang="sl-SI" dirty="0" smtClean="0">
                <a:latin typeface="Century Schoolbook" panose="02040604050505020304" pitchFamily="18" charset="0"/>
              </a:rPr>
              <a:t> model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for</a:t>
            </a:r>
            <a:r>
              <a:rPr lang="sl-SI" altLang="sl-SI" dirty="0" smtClean="0">
                <a:latin typeface="Century Schoolbook" panose="02040604050505020304" pitchFamily="18" charset="0"/>
              </a:rPr>
              <a:t> personal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loan</a:t>
            </a:r>
            <a:r>
              <a:rPr lang="sl-SI" altLang="sl-SI" dirty="0" smtClean="0">
                <a:latin typeface="Century Schoolbook" panose="02040604050505020304" pitchFamily="18" charset="0"/>
              </a:rPr>
              <a:t> </a:t>
            </a:r>
            <a:r>
              <a:rPr lang="sl-SI" altLang="sl-SI" dirty="0" err="1" smtClean="0">
                <a:latin typeface="Century Schoolbook" panose="02040604050505020304" pitchFamily="18" charset="0"/>
              </a:rPr>
              <a:t>aacqusition</a:t>
            </a:r>
            <a:endParaRPr lang="sl-SI" alt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9999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Motivation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708366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Understaning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customer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behaviour</a:t>
            </a:r>
            <a:r>
              <a:rPr lang="sl-SI" dirty="0" smtClean="0">
                <a:latin typeface="Century Schoolbook" panose="02040604050505020304" pitchFamily="18" charset="0"/>
              </a:rPr>
              <a:t> in </a:t>
            </a:r>
            <a:r>
              <a:rPr lang="sl-SI" dirty="0" err="1" smtClean="0">
                <a:latin typeface="Century Schoolbook" panose="02040604050505020304" pitchFamily="18" charset="0"/>
              </a:rPr>
              <a:t>banking</a:t>
            </a:r>
            <a:endParaRPr lang="sl-SI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Example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not </a:t>
            </a:r>
            <a:r>
              <a:rPr lang="sl-SI" dirty="0" err="1" smtClean="0">
                <a:latin typeface="Century Schoolbook" panose="02040604050505020304" pitchFamily="18" charset="0"/>
              </a:rPr>
              <a:t>knowing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their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customer</a:t>
            </a:r>
            <a:r>
              <a:rPr lang="sl-SI" dirty="0" smtClean="0">
                <a:latin typeface="Century Schoolbook" panose="02040604050505020304" pitchFamily="18" charset="0"/>
              </a:rPr>
              <a:t> base:</a:t>
            </a:r>
          </a:p>
          <a:p>
            <a:pPr>
              <a:buClr>
                <a:schemeClr val="bg1"/>
              </a:buClr>
            </a:pPr>
            <a:r>
              <a:rPr lang="sl-SI" sz="1400" dirty="0" err="1" smtClean="0">
                <a:latin typeface="Century Schoolbook" panose="02040604050505020304" pitchFamily="18" charset="0"/>
              </a:rPr>
              <a:t>Elderly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and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and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digital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transactions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>
              <a:buClr>
                <a:schemeClr val="bg1"/>
              </a:buClr>
            </a:pPr>
            <a:r>
              <a:rPr lang="sl-SI" sz="1400" dirty="0" err="1" smtClean="0">
                <a:latin typeface="Century Schoolbook" panose="02040604050505020304" pitchFamily="18" charset="0"/>
              </a:rPr>
              <a:t>Loan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offers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for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customers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with</a:t>
            </a:r>
            <a:r>
              <a:rPr lang="sl-SI" sz="1400" dirty="0" smtClean="0">
                <a:latin typeface="Century Schoolbook" panose="02040604050505020304" pitchFamily="18" charset="0"/>
              </a:rPr>
              <a:t> a fair </a:t>
            </a:r>
            <a:r>
              <a:rPr lang="sl-SI" sz="1400" dirty="0" err="1" smtClean="0">
                <a:latin typeface="Century Schoolbook" panose="02040604050505020304" pitchFamily="18" charset="0"/>
              </a:rPr>
              <a:t>amount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of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savings</a:t>
            </a:r>
            <a:endParaRPr lang="sl-SI" sz="14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9348" y="2292445"/>
            <a:ext cx="5490224" cy="168939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579347" y="4064566"/>
            <a:ext cx="5490223" cy="138377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AutoShape 4" descr="https://miro.medium.com/v2/resize:fit:1400/format:webp/1*xqI_jEE9QHnEDh82MFXQSQ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6" descr="https://miro.medium.com/v2/resize:fit:1400/format:webp/1*xqI_jEE9QHnEDh82MFXQSQ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" t="52000" r="50665" b="7777"/>
          <a:stretch/>
        </p:blipFill>
        <p:spPr>
          <a:xfrm>
            <a:off x="847907" y="1022487"/>
            <a:ext cx="5192562" cy="501255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9524" r="50000" b="50603"/>
          <a:stretch/>
        </p:blipFill>
        <p:spPr>
          <a:xfrm>
            <a:off x="6040469" y="1022487"/>
            <a:ext cx="5331827" cy="5012553"/>
          </a:xfrm>
          <a:prstGeom prst="rect">
            <a:avLst/>
          </a:prstGeom>
        </p:spPr>
      </p:pic>
      <p:sp>
        <p:nvSpPr>
          <p:cNvPr id="11" name="Označba mesta besedila 2"/>
          <p:cNvSpPr txBox="1">
            <a:spLocks/>
          </p:cNvSpPr>
          <p:nvPr/>
        </p:nvSpPr>
        <p:spPr>
          <a:xfrm>
            <a:off x="4574097" y="6177607"/>
            <a:ext cx="3500722" cy="301570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000" dirty="0" err="1" smtClean="0">
                <a:solidFill>
                  <a:schemeClr val="tx1"/>
                </a:solidFill>
                <a:latin typeface="Century Schoolbook" panose="02040604050505020304" pitchFamily="18" charset="0"/>
              </a:rPr>
              <a:t>Source</a:t>
            </a:r>
            <a:r>
              <a:rPr lang="sl-SI" sz="1000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: </a:t>
            </a:r>
            <a:r>
              <a:rPr lang="sl-SI" sz="1000" dirty="0" err="1" smtClean="0">
                <a:solidFill>
                  <a:schemeClr val="tx1"/>
                </a:solidFill>
                <a:latin typeface="Century Schoolbook" panose="02040604050505020304" pitchFamily="18" charset="0"/>
              </a:rPr>
              <a:t>Medium</a:t>
            </a:r>
            <a:endParaRPr lang="sl-SI" sz="1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latin typeface="Century Schoolbook" panose="02040604050505020304" pitchFamily="18" charset="0"/>
              </a:rPr>
              <a:t>Problem </a:t>
            </a:r>
            <a:r>
              <a:rPr lang="sl-SI" dirty="0" err="1" smtClean="0">
                <a:latin typeface="Century Schoolbook" panose="02040604050505020304" pitchFamily="18" charset="0"/>
              </a:rPr>
              <a:t>statement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838994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Banks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struggle</a:t>
            </a:r>
            <a:r>
              <a:rPr lang="sl-SI" dirty="0" smtClean="0">
                <a:latin typeface="Century Schoolbook" panose="02040604050505020304" pitchFamily="18" charset="0"/>
              </a:rPr>
              <a:t> to know </a:t>
            </a:r>
            <a:r>
              <a:rPr lang="sl-SI" dirty="0" err="1" smtClean="0">
                <a:latin typeface="Century Schoolbook" panose="02040604050505020304" pitchFamily="18" charset="0"/>
              </a:rPr>
              <a:t>which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customers</a:t>
            </a:r>
            <a:r>
              <a:rPr lang="sl-SI" dirty="0" smtClean="0">
                <a:latin typeface="Century Schoolbook" panose="02040604050505020304" pitchFamily="18" charset="0"/>
              </a:rPr>
              <a:t> to </a:t>
            </a:r>
            <a:r>
              <a:rPr lang="sl-SI" dirty="0" err="1" smtClean="0">
                <a:latin typeface="Century Schoolbook" panose="02040604050505020304" pitchFamily="18" charset="0"/>
              </a:rPr>
              <a:t>target</a:t>
            </a:r>
            <a:endParaRPr lang="sl-SI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Inefficient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resource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allocation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without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behaviour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insight</a:t>
            </a:r>
            <a:endParaRPr 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Goal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research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838994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Understand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behavioural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patterns</a:t>
            </a:r>
            <a:endParaRPr lang="sl-SI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>
                <a:latin typeface="Century Schoolbook" panose="02040604050505020304" pitchFamily="18" charset="0"/>
              </a:rPr>
              <a:t>Identify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err="1">
                <a:latin typeface="Century Schoolbook" panose="02040604050505020304" pitchFamily="18" charset="0"/>
              </a:rPr>
              <a:t>relevant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err="1">
                <a:latin typeface="Century Schoolbook" panose="02040604050505020304" pitchFamily="18" charset="0"/>
              </a:rPr>
              <a:t>techniques</a:t>
            </a:r>
            <a:r>
              <a:rPr lang="sl-SI" dirty="0">
                <a:latin typeface="Century Schoolbook" panose="02040604050505020304" pitchFamily="18" charset="0"/>
              </a:rPr>
              <a:t> in data </a:t>
            </a:r>
            <a:r>
              <a:rPr lang="sl-SI" dirty="0" err="1">
                <a:latin typeface="Century Schoolbook" panose="02040604050505020304" pitchFamily="18" charset="0"/>
              </a:rPr>
              <a:t>analytics</a:t>
            </a:r>
            <a:endParaRPr 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>
                <a:latin typeface="Century Schoolbook" panose="02040604050505020304" pitchFamily="18" charset="0"/>
              </a:rPr>
              <a:t>Customer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err="1">
                <a:latin typeface="Century Schoolbook" panose="02040604050505020304" pitchFamily="18" charset="0"/>
              </a:rPr>
              <a:t>Behavior</a:t>
            </a:r>
            <a:r>
              <a:rPr lang="sl-SI" dirty="0">
                <a:latin typeface="Century Schoolbook" panose="02040604050505020304" pitchFamily="18" charset="0"/>
              </a:rPr>
              <a:t> in </a:t>
            </a:r>
            <a:r>
              <a:rPr lang="sl-SI" dirty="0" err="1">
                <a:latin typeface="Century Schoolbook" panose="02040604050505020304" pitchFamily="18" charset="0"/>
              </a:rPr>
              <a:t>Banking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4" descr="Amount of Data Created Daily (202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5011754" y="1082827"/>
            <a:ext cx="6707110" cy="75468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Customer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analytics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in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Banking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and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Financial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Sector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 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364485" y="5292657"/>
            <a:ext cx="7725682" cy="12407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z="1400" dirty="0" err="1" smtClean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Source</a:t>
            </a:r>
            <a:r>
              <a:rPr lang="sl-SI" sz="1400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:  https://www.datatobiz.com/blog/customer-analytics-in-banking/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pic>
        <p:nvPicPr>
          <p:cNvPr id="4098" name="Picture 2" descr="Customer Analytics in Banking: Understand Your Custom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4" t="32132" r="7667" b="16717"/>
          <a:stretch/>
        </p:blipFill>
        <p:spPr bwMode="auto">
          <a:xfrm>
            <a:off x="4735788" y="1837508"/>
            <a:ext cx="6983076" cy="317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latin typeface="Century Schoolbook" panose="02040604050505020304" pitchFamily="18" charset="0"/>
              </a:rPr>
              <a:t>Data </a:t>
            </a:r>
            <a:r>
              <a:rPr lang="sl-SI" dirty="0" err="1" smtClean="0">
                <a:latin typeface="Century Schoolbook" panose="02040604050505020304" pitchFamily="18" charset="0"/>
              </a:rPr>
              <a:t>analytics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81021" y="2116183"/>
            <a:ext cx="5416609" cy="3108960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the process of </a:t>
            </a:r>
            <a:r>
              <a:rPr lang="en-US" b="1" dirty="0">
                <a:latin typeface="Century Schoolbook" panose="02040604050505020304" pitchFamily="18" charset="0"/>
              </a:rPr>
              <a:t>collecting, transforming, and organizing data</a:t>
            </a:r>
            <a:r>
              <a:rPr lang="en-US" dirty="0">
                <a:latin typeface="Century Schoolbook" panose="02040604050505020304" pitchFamily="18" charset="0"/>
              </a:rPr>
              <a:t> in order to draw conclusions, make predictions, and drive informed decision making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Machine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learning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methods</a:t>
            </a:r>
            <a:r>
              <a:rPr lang="sl-SI" dirty="0" smtClean="0">
                <a:latin typeface="Century Schoolbook" panose="02040604050505020304" pitchFamily="18" charset="0"/>
              </a:rPr>
              <a:t>: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Supervised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Unsupervised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Semi-superwised</a:t>
            </a:r>
            <a:endParaRPr lang="sl-SI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entury Schoolbook" panose="02040604050505020304" pitchFamily="18" charset="0"/>
              </a:rPr>
              <a:t>Data </a:t>
            </a:r>
            <a:r>
              <a:rPr lang="sl-SI" dirty="0" err="1" smtClean="0">
                <a:latin typeface="Century Schoolbook" panose="02040604050505020304" pitchFamily="18" charset="0"/>
              </a:rPr>
              <a:t>analytics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4" descr="Amount of Data Created Daily (202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078" name="Picture 6" descr="Data volume growth by year in zettabytes | Download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84" y="1906508"/>
            <a:ext cx="72580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Naslov 1"/>
          <p:cNvSpPr txBox="1">
            <a:spLocks/>
          </p:cNvSpPr>
          <p:nvPr/>
        </p:nvSpPr>
        <p:spPr>
          <a:xfrm>
            <a:off x="5011754" y="1082827"/>
            <a:ext cx="6707110" cy="75468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Data volume growth by year in zettabytes 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  <a:hlinkClick r:id="rId3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187644" y="5318783"/>
            <a:ext cx="7725682" cy="12407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z="1400" dirty="0" err="1" smtClean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Source</a:t>
            </a:r>
            <a:r>
              <a:rPr lang="sl-SI" sz="1400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:  https://www.researchgate.net/figure/Data-volume-growth-by-year-in-zettabytes_fig2_313400371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9876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>
                <a:latin typeface="Century Schoolbook" panose="02040604050505020304" pitchFamily="18" charset="0"/>
              </a:rPr>
              <a:t>Customer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err="1">
                <a:latin typeface="Century Schoolbook" panose="02040604050505020304" pitchFamily="18" charset="0"/>
              </a:rPr>
              <a:t>Behavior</a:t>
            </a:r>
            <a:r>
              <a:rPr lang="sl-SI" dirty="0">
                <a:latin typeface="Century Schoolbook" panose="02040604050505020304" pitchFamily="18" charset="0"/>
              </a:rPr>
              <a:t> in </a:t>
            </a:r>
            <a:r>
              <a:rPr lang="sl-SI" dirty="0" err="1">
                <a:latin typeface="Century Schoolbook" panose="02040604050505020304" pitchFamily="18" charset="0"/>
              </a:rPr>
              <a:t>Banking</a:t>
            </a:r>
            <a:endParaRPr lang="sl-SI" dirty="0">
              <a:latin typeface="Century Schoolbook" panose="02040604050505020304" pitchFamily="18" charset="0"/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46" y="1538754"/>
            <a:ext cx="6281738" cy="3533477"/>
          </a:xfrm>
        </p:spPr>
      </p:pic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3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Modr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97</TotalTime>
  <Words>172</Words>
  <Application>Microsoft Office PowerPoint</Application>
  <PresentationFormat>Širokozaslonsko</PresentationFormat>
  <Paragraphs>37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Century Schoolbook</vt:lpstr>
      <vt:lpstr>Rockwell</vt:lpstr>
      <vt:lpstr>Wingdings</vt:lpstr>
      <vt:lpstr>Atlas</vt:lpstr>
      <vt:lpstr>Understanding Customer Behavior Through Data Analytics in the Banking Sector</vt:lpstr>
      <vt:lpstr>Motivation</vt:lpstr>
      <vt:lpstr>PowerPointova predstavitev</vt:lpstr>
      <vt:lpstr>Problem statement</vt:lpstr>
      <vt:lpstr>Goal of research</vt:lpstr>
      <vt:lpstr>Customer Behavior in Banking</vt:lpstr>
      <vt:lpstr>Data analytics</vt:lpstr>
      <vt:lpstr>Data analytics</vt:lpstr>
      <vt:lpstr>Customer Behavior in Banking</vt:lpstr>
      <vt:lpstr>Challenges</vt:lpstr>
      <vt:lpstr>What is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Customer Behavior Through Data Analytics in the Banking Sector</dc:title>
  <dc:creator>Pika Povh</dc:creator>
  <cp:lastModifiedBy>Pika Povh</cp:lastModifiedBy>
  <cp:revision>7</cp:revision>
  <dcterms:created xsi:type="dcterms:W3CDTF">2025-04-07T07:51:08Z</dcterms:created>
  <dcterms:modified xsi:type="dcterms:W3CDTF">2025-04-07T09:28:47Z</dcterms:modified>
</cp:coreProperties>
</file>