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/>
              <a:t>Primer Optimizacije stroškov v </a:t>
            </a:r>
            <a:r>
              <a:rPr lang="sl-SI" sz="6000" dirty="0" err="1"/>
              <a:t>Kubernetes</a:t>
            </a:r>
            <a:r>
              <a:rPr lang="sl-SI" sz="6000" dirty="0"/>
              <a:t> </a:t>
            </a:r>
            <a:r>
              <a:rPr lang="sl-SI" sz="6000" dirty="0" err="1"/>
              <a:t>Cluster</a:t>
            </a:r>
            <a:r>
              <a:rPr lang="sl-SI" sz="6000" dirty="0"/>
              <a:t>-ju na </a:t>
            </a:r>
            <a:r>
              <a:rPr lang="sl-SI" sz="6000" dirty="0" err="1"/>
              <a:t>Amazon</a:t>
            </a:r>
            <a:r>
              <a:rPr lang="sl-SI" sz="6000" dirty="0"/>
              <a:t> AWS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Milan </a:t>
            </a:r>
            <a:r>
              <a:rPr lang="en-US" dirty="0" err="1" smtClean="0"/>
              <a:t>Nikoli</a:t>
            </a:r>
            <a:r>
              <a:rPr lang="sl-SI" dirty="0"/>
              <a:t>ć</a:t>
            </a:r>
          </a:p>
        </p:txBody>
      </p:sp>
    </p:spTree>
    <p:extLst>
      <p:ext uri="{BB962C8B-B14F-4D97-AF65-F5344CB8AC3E}">
        <p14:creationId xmlns:p14="http://schemas.microsoft.com/office/powerpoint/2010/main" val="181799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Pod </a:t>
            </a:r>
            <a:r>
              <a:rPr lang="en-US" dirty="0" err="1" smtClean="0"/>
              <a:t>Autoscaler</a:t>
            </a:r>
            <a:endParaRPr lang="sl-SI" dirty="0"/>
          </a:p>
        </p:txBody>
      </p:sp>
      <p:pic>
        <p:nvPicPr>
          <p:cNvPr id="4098" name="Picture 2" descr="VPA Architectur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06" y="1826928"/>
            <a:ext cx="6175623" cy="319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Kubecost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62" y="576410"/>
            <a:ext cx="6559028" cy="4341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62" y="5096900"/>
            <a:ext cx="8058310" cy="1335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90" y="1205672"/>
            <a:ext cx="1703215" cy="88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68" y="2545093"/>
            <a:ext cx="1941137" cy="19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97379"/>
            <a:ext cx="9303798" cy="2510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888" y="2774221"/>
            <a:ext cx="7840335" cy="4056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045" y="284480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Glede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Pods,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Containers, </a:t>
            </a:r>
          </a:p>
          <a:p>
            <a:pPr marL="285750" indent="-285750">
              <a:buFontTx/>
              <a:buChar char="-"/>
            </a:pPr>
            <a:r>
              <a:rPr lang="en-US" dirty="0"/>
              <a:t>Namespaces,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Controller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Label,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Job,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Team,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Deployment….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292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" y="79899"/>
            <a:ext cx="7595900" cy="4539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" y="4738467"/>
            <a:ext cx="11197701" cy="20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"/>
            <a:ext cx="7039992" cy="3801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96" y="3680956"/>
            <a:ext cx="7164280" cy="31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1"/>
            <a:ext cx="6632270" cy="3595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05" y="3769368"/>
            <a:ext cx="7563776" cy="2789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63" y="262386"/>
            <a:ext cx="5569037" cy="33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38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131446"/>
            <a:ext cx="8717872" cy="3738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78" y="2140092"/>
            <a:ext cx="7320834" cy="4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9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Povzetek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Obe orodji za spremljanje sta zelo uporabni, čeprav je eno močnejše od drugega, oba imata svoje primere uporabe</a:t>
            </a:r>
            <a:r>
              <a:rPr lang="sl-SI" dirty="0" smtClean="0"/>
              <a:t>.</a:t>
            </a:r>
            <a:endParaRPr lang="en-US" dirty="0" smtClean="0"/>
          </a:p>
          <a:p>
            <a:r>
              <a:rPr lang="sl-SI" dirty="0" smtClean="0"/>
              <a:t> </a:t>
            </a:r>
            <a:r>
              <a:rPr lang="sl-SI" dirty="0"/>
              <a:t>Vendar sta le to, orodje za spremljanje, podatki, ki nam pomagajo pri optimizaciji. Tehnike za optimizacijo so ključnega pomena pri uporabi orodij za spremljanje.</a:t>
            </a:r>
          </a:p>
        </p:txBody>
      </p:sp>
    </p:spTree>
    <p:extLst>
      <p:ext uri="{BB962C8B-B14F-4D97-AF65-F5344CB8AC3E}">
        <p14:creationId xmlns:p14="http://schemas.microsoft.com/office/powerpoint/2010/main" val="45910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r>
              <a:rPr lang="en-US" dirty="0" smtClean="0"/>
              <a:t>.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Vpra</a:t>
            </a:r>
            <a:r>
              <a:rPr lang="sl-SI" dirty="0" err="1" smtClean="0"/>
              <a:t>šanja</a:t>
            </a:r>
            <a:r>
              <a:rPr lang="sl-SI"/>
              <a:t>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136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Kubernetes</a:t>
            </a:r>
            <a:endParaRPr lang="sl-SI" dirty="0"/>
          </a:p>
        </p:txBody>
      </p:sp>
      <p:sp>
        <p:nvSpPr>
          <p:cNvPr id="5" name="AutoShape 4" descr="Components of Kubern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25" y="793982"/>
            <a:ext cx="8184022" cy="51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Izzivi pri ocenjevanju stroškov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Resources: CPU and Memory</a:t>
            </a:r>
          </a:p>
          <a:p>
            <a:pPr lvl="1"/>
            <a:r>
              <a:rPr lang="en-US" dirty="0" smtClean="0"/>
              <a:t>Instance Types</a:t>
            </a:r>
          </a:p>
          <a:p>
            <a:pPr lvl="1"/>
            <a:r>
              <a:rPr lang="en-US" dirty="0" smtClean="0"/>
              <a:t>Spot Instances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err="1" smtClean="0"/>
              <a:t>scalling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err="1" smtClean="0"/>
              <a:t>Persistante</a:t>
            </a:r>
            <a:r>
              <a:rPr lang="en-US" dirty="0" smtClean="0"/>
              <a:t> Volumes, Databases..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sl-SI" dirty="0"/>
              <a:t>Data </a:t>
            </a:r>
            <a:r>
              <a:rPr lang="sl-SI" dirty="0" smtClean="0"/>
              <a:t>Transfer</a:t>
            </a:r>
            <a:r>
              <a:rPr lang="en-US" dirty="0" smtClean="0"/>
              <a:t>, Network Policies, Load Balancers…</a:t>
            </a:r>
          </a:p>
        </p:txBody>
      </p:sp>
    </p:spTree>
    <p:extLst>
      <p:ext uri="{BB962C8B-B14F-4D97-AF65-F5344CB8AC3E}">
        <p14:creationId xmlns:p14="http://schemas.microsoft.com/office/powerpoint/2010/main" val="258485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Cost Explorer - </a:t>
            </a:r>
            <a:r>
              <a:rPr lang="en-US" dirty="0" err="1" smtClean="0"/>
              <a:t>Problemi</a:t>
            </a:r>
            <a:endParaRPr lang="sl-SI" dirty="0"/>
          </a:p>
        </p:txBody>
      </p:sp>
      <p:pic>
        <p:nvPicPr>
          <p:cNvPr id="2050" name="Picture 2" descr="AWS Cost Explorer's New Look and Common Use Cases | AWS Cloud Financi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16" y="1192203"/>
            <a:ext cx="8355389" cy="41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8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Monitoring </a:t>
            </a:r>
            <a:r>
              <a:rPr lang="en-US" dirty="0" err="1" smtClean="0"/>
              <a:t>Orodja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Kube</a:t>
            </a:r>
            <a:r>
              <a:rPr lang="en-US" dirty="0" smtClean="0"/>
              <a:t>-resource-report</a:t>
            </a:r>
          </a:p>
          <a:p>
            <a:pPr lvl="1"/>
            <a:r>
              <a:rPr lang="nb-NO" dirty="0"/>
              <a:t>Enostavnejši, lažji, primeren za majhne do srednje velike </a:t>
            </a:r>
            <a:r>
              <a:rPr lang="nb-NO" dirty="0" smtClean="0"/>
              <a:t>cluster-je</a:t>
            </a:r>
            <a:endParaRPr lang="en-US" dirty="0" smtClean="0"/>
          </a:p>
          <a:p>
            <a:r>
              <a:rPr lang="en-US" dirty="0" err="1" smtClean="0"/>
              <a:t>Kubecost</a:t>
            </a:r>
            <a:endParaRPr lang="en-US" dirty="0" smtClean="0"/>
          </a:p>
          <a:p>
            <a:pPr lvl="1"/>
            <a:r>
              <a:rPr lang="sl-SI" dirty="0"/>
              <a:t>Bolj sposoben in zmogljiv, vendar tudi bolj zapleten, zavzema več prostora v </a:t>
            </a:r>
            <a:r>
              <a:rPr lang="en-US" dirty="0" smtClean="0"/>
              <a:t>cluster-</a:t>
            </a:r>
            <a:r>
              <a:rPr lang="en-US" dirty="0" err="1" smtClean="0"/>
              <a:t>ju</a:t>
            </a:r>
            <a:r>
              <a:rPr lang="sl-SI" dirty="0" smtClean="0"/>
              <a:t>.</a:t>
            </a:r>
            <a:endParaRPr lang="en-US" dirty="0" smtClean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 smtClean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 smtClean="0"/>
          </a:p>
          <a:p>
            <a:pPr marL="502920" lvl="1" indent="0">
              <a:buNone/>
            </a:pPr>
            <a:endParaRPr lang="sl-SI" dirty="0"/>
          </a:p>
        </p:txBody>
      </p:sp>
      <p:pic>
        <p:nvPicPr>
          <p:cNvPr id="3074" name="Picture 2" descr="kubecost-logo - ITOps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28" y="4191104"/>
            <a:ext cx="45148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2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Testni</a:t>
            </a:r>
            <a:r>
              <a:rPr lang="en-US" dirty="0" smtClean="0"/>
              <a:t> cluster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Majh</a:t>
            </a:r>
            <a:r>
              <a:rPr lang="en-US" dirty="0" err="1" smtClean="0"/>
              <a:t>en</a:t>
            </a:r>
            <a:r>
              <a:rPr lang="en-US" dirty="0" smtClean="0"/>
              <a:t> cluster</a:t>
            </a:r>
            <a:r>
              <a:rPr lang="sl-SI" dirty="0" smtClean="0"/>
              <a:t>, </a:t>
            </a:r>
            <a:r>
              <a:rPr lang="sl-SI" dirty="0"/>
              <a:t>sestavljena iz 2 </a:t>
            </a:r>
            <a:r>
              <a:rPr lang="en-US" dirty="0" smtClean="0"/>
              <a:t>node-a</a:t>
            </a:r>
            <a:r>
              <a:rPr lang="sl-SI" dirty="0" smtClean="0"/>
              <a:t>, </a:t>
            </a:r>
            <a:r>
              <a:rPr lang="sl-SI" dirty="0"/>
              <a:t>2 regij, 13 </a:t>
            </a:r>
            <a:r>
              <a:rPr lang="sl-SI" dirty="0" smtClean="0"/>
              <a:t>pod</a:t>
            </a:r>
            <a:r>
              <a:rPr lang="en-US" dirty="0" smtClean="0"/>
              <a:t>-</a:t>
            </a:r>
            <a:r>
              <a:rPr lang="sl-SI" dirty="0" smtClean="0"/>
              <a:t>ov </a:t>
            </a:r>
            <a:r>
              <a:rPr lang="sl-SI" dirty="0"/>
              <a:t>na </a:t>
            </a:r>
            <a:r>
              <a:rPr lang="en-US" dirty="0" smtClean="0"/>
              <a:t>node</a:t>
            </a:r>
            <a:r>
              <a:rPr lang="sl-SI" dirty="0" smtClean="0"/>
              <a:t>, </a:t>
            </a:r>
            <a:r>
              <a:rPr lang="sl-SI" dirty="0"/>
              <a:t>vključno s podatkovno </a:t>
            </a:r>
            <a:r>
              <a:rPr lang="en-US" dirty="0" err="1" smtClean="0"/>
              <a:t>bazo</a:t>
            </a:r>
            <a:r>
              <a:rPr lang="sl-SI" dirty="0" smtClean="0"/>
              <a:t> </a:t>
            </a:r>
            <a:r>
              <a:rPr lang="sl-SI" dirty="0"/>
              <a:t>časovnih vrst z načrtovanimi </a:t>
            </a:r>
            <a:r>
              <a:rPr lang="sl-SI" dirty="0" err="1" smtClean="0"/>
              <a:t>cronjob</a:t>
            </a:r>
            <a:r>
              <a:rPr lang="en-US" dirty="0" smtClean="0"/>
              <a:t>-</a:t>
            </a:r>
            <a:r>
              <a:rPr lang="sl-SI" dirty="0" smtClean="0"/>
              <a:t>i </a:t>
            </a:r>
            <a:r>
              <a:rPr lang="sl-SI" dirty="0"/>
              <a:t>in aplikacijo, ki je na voljo za javno uporabo</a:t>
            </a:r>
            <a:r>
              <a:rPr lang="sl-SI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sl-SI" dirty="0"/>
              <a:t>S podatki iz teh dveh orodij lahko analiziramo </a:t>
            </a:r>
            <a:r>
              <a:rPr lang="en-US" dirty="0" smtClean="0"/>
              <a:t>cluster </a:t>
            </a:r>
            <a:r>
              <a:rPr lang="sl-SI" dirty="0" smtClean="0"/>
              <a:t>in </a:t>
            </a:r>
            <a:r>
              <a:rPr lang="sl-SI" dirty="0"/>
              <a:t>uporabimo določene tehnike za njeno optimizacijo, kot </a:t>
            </a:r>
            <a:r>
              <a:rPr lang="sl-SI" dirty="0" smtClean="0"/>
              <a:t>so:</a:t>
            </a:r>
            <a:endParaRPr lang="en-US" dirty="0" smtClean="0"/>
          </a:p>
          <a:p>
            <a:pPr lvl="1"/>
            <a:r>
              <a:rPr lang="sl-SI" dirty="0" smtClean="0"/>
              <a:t>Pravilna </a:t>
            </a:r>
            <a:r>
              <a:rPr lang="sl-SI" dirty="0"/>
              <a:t>velikost instanc</a:t>
            </a:r>
            <a:r>
              <a:rPr lang="sl-SI" dirty="0" smtClean="0"/>
              <a:t>,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Horizontal </a:t>
            </a:r>
            <a:r>
              <a:rPr lang="en-US" dirty="0"/>
              <a:t>Pod </a:t>
            </a:r>
            <a:r>
              <a:rPr lang="en-US" dirty="0" err="1"/>
              <a:t>Autoscaling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Vertical </a:t>
            </a:r>
            <a:r>
              <a:rPr lang="en-US" dirty="0"/>
              <a:t>pod </a:t>
            </a:r>
            <a:r>
              <a:rPr lang="en-US" dirty="0" err="1"/>
              <a:t>Autoscaling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Resource </a:t>
            </a:r>
            <a:r>
              <a:rPr lang="en-US" dirty="0"/>
              <a:t>Limiting, </a:t>
            </a:r>
            <a:endParaRPr lang="en-US" dirty="0" smtClean="0"/>
          </a:p>
          <a:p>
            <a:pPr lvl="1"/>
            <a:r>
              <a:rPr lang="en-US" dirty="0" smtClean="0"/>
              <a:t>Spot Instance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430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Pravilna</a:t>
            </a:r>
            <a:r>
              <a:rPr lang="en-US" dirty="0" smtClean="0"/>
              <a:t> </a:t>
            </a:r>
            <a:r>
              <a:rPr lang="en-US" dirty="0" err="1" smtClean="0"/>
              <a:t>Velikost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66" y="761500"/>
            <a:ext cx="7684164" cy="157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66" y="2433475"/>
            <a:ext cx="7338413" cy="99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5965" y="330231"/>
            <a:ext cx="21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Optimization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3725965" y="3486365"/>
            <a:ext cx="19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Optimization</a:t>
            </a:r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65" y="3917634"/>
            <a:ext cx="7684165" cy="1452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57" y="5583545"/>
            <a:ext cx="7236821" cy="8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Limiting, HPA, VPA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65" y="1123837"/>
            <a:ext cx="8019922" cy="188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65" y="3590839"/>
            <a:ext cx="8019922" cy="1480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9565" y="464006"/>
            <a:ext cx="21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Optimization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3649565" y="3115674"/>
            <a:ext cx="19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Optimization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914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Pod </a:t>
            </a:r>
            <a:r>
              <a:rPr lang="en-US" dirty="0" err="1" smtClean="0"/>
              <a:t>Autoscaler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72" y="1578366"/>
            <a:ext cx="5441485" cy="36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76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49</TotalTime>
  <Words>263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 2</vt:lpstr>
      <vt:lpstr>Frame</vt:lpstr>
      <vt:lpstr>Primer Optimizacije stroškov v Kubernetes Cluster-ju na Amazon AWS</vt:lpstr>
      <vt:lpstr>Kubernetes</vt:lpstr>
      <vt:lpstr>Izzivi pri ocenjevanju stroškov</vt:lpstr>
      <vt:lpstr>AWS Cost Explorer - Problemi</vt:lpstr>
      <vt:lpstr>Cost Monitoring Orodja</vt:lpstr>
      <vt:lpstr>Testni cluster</vt:lpstr>
      <vt:lpstr>Pravilna Velikost</vt:lpstr>
      <vt:lpstr>Resource Limiting, HPA, VPA</vt:lpstr>
      <vt:lpstr>Horizontal Pod Autoscaler</vt:lpstr>
      <vt:lpstr>Vertical Pod Autoscaler</vt:lpstr>
      <vt:lpstr>Kubecost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Povzetek</vt:lpstr>
      <vt:lpstr>Hvala na pozornost.</vt:lpstr>
    </vt:vector>
  </TitlesOfParts>
  <Company>GENINGSCCM02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Optimizacije stroškov v Kubernetes Cluster-ju na Amazon AWS</dc:title>
  <dc:creator>Milan Nikolić</dc:creator>
  <cp:lastModifiedBy>Milan Nikolić</cp:lastModifiedBy>
  <cp:revision>6</cp:revision>
  <dcterms:created xsi:type="dcterms:W3CDTF">2024-09-23T11:59:30Z</dcterms:created>
  <dcterms:modified xsi:type="dcterms:W3CDTF">2024-09-23T12:49:03Z</dcterms:modified>
</cp:coreProperties>
</file>